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7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4051" r:id="rId2"/>
  </p:sldMasterIdLst>
  <p:notesMasterIdLst>
    <p:notesMasterId r:id="rId23"/>
  </p:notesMasterIdLst>
  <p:handoutMasterIdLst>
    <p:handoutMasterId r:id="rId24"/>
  </p:handoutMasterIdLst>
  <p:sldIdLst>
    <p:sldId id="256" r:id="rId3"/>
    <p:sldId id="315" r:id="rId4"/>
    <p:sldId id="316" r:id="rId5"/>
    <p:sldId id="317" r:id="rId6"/>
    <p:sldId id="269" r:id="rId7"/>
    <p:sldId id="278" r:id="rId8"/>
    <p:sldId id="302" r:id="rId9"/>
    <p:sldId id="294" r:id="rId10"/>
    <p:sldId id="284" r:id="rId11"/>
    <p:sldId id="290" r:id="rId12"/>
    <p:sldId id="286" r:id="rId13"/>
    <p:sldId id="310" r:id="rId14"/>
    <p:sldId id="311" r:id="rId15"/>
    <p:sldId id="312" r:id="rId16"/>
    <p:sldId id="319" r:id="rId17"/>
    <p:sldId id="306" r:id="rId18"/>
    <p:sldId id="318" r:id="rId19"/>
    <p:sldId id="313" r:id="rId20"/>
    <p:sldId id="272" r:id="rId21"/>
    <p:sldId id="299" r:id="rId22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87384" autoAdjust="0"/>
  </p:normalViewPr>
  <p:slideViewPr>
    <p:cSldViewPr>
      <p:cViewPr>
        <p:scale>
          <a:sx n="60" d="100"/>
          <a:sy n="60" d="100"/>
        </p:scale>
        <p:origin x="-142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72" y="-102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GB"/>
              <a:t>13/09/2012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1DF64B-61CB-4820-A29A-A896BAFFC1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747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GB"/>
              <a:t>13/09/2012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6E5AE9-5F3E-4CDD-A1BC-132408D58E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8383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3584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13/09/2012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EAA771-7987-46DB-91A7-EABE4FD59498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3891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13/09/2012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2E6894-925B-4FBC-9A4A-B38A84857A83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3994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13/09/2012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E886CC-CD83-4532-9B1E-F7A67E6C9F9C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13/09/2012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6E5AE9-5F3E-4CDD-A1BC-132408D58E5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41988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13/09/2012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2F410D-99BC-4357-B8BB-FC82E3FFD613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13/09/2012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6E5AE9-5F3E-4CDD-A1BC-132408D58E5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3117850"/>
            <a:ext cx="7772400" cy="1470025"/>
          </a:xfrm>
        </p:spPr>
        <p:txBody>
          <a:bodyPr anchor="b"/>
          <a:lstStyle>
            <a:lvl1pPr>
              <a:defRPr sz="2400" b="0" baseline="0">
                <a:solidFill>
                  <a:schemeClr val="hlink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629150"/>
            <a:ext cx="6400800" cy="13208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3CB6-6409-4C7F-A795-357680606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32013" cy="601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76200"/>
            <a:ext cx="6248400" cy="601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B2AE-CBF5-4DA2-8BAC-153228400C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1346200"/>
            <a:ext cx="9156700" cy="406400"/>
            <a:chOff x="-12698" y="4483100"/>
            <a:chExt cx="9156698" cy="1332000"/>
          </a:xfrm>
        </p:grpSpPr>
        <p:sp>
          <p:nvSpPr>
            <p:cNvPr id="4" name="Rectangle 3"/>
            <p:cNvSpPr/>
            <p:nvPr/>
          </p:nvSpPr>
          <p:spPr>
            <a:xfrm>
              <a:off x="2" y="4483100"/>
              <a:ext cx="9143998" cy="133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2698" y="4483100"/>
              <a:ext cx="423863" cy="1332000"/>
            </a:xfrm>
            <a:prstGeom prst="rect">
              <a:avLst/>
            </a:prstGeom>
            <a:solidFill>
              <a:schemeClr val="tx2"/>
            </a:solidFill>
            <a:effectLst/>
          </p:spPr>
          <p:txBody>
            <a:bodyPr lIns="216000" tIns="108000" bIns="10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696913" y="6488113"/>
            <a:ext cx="2482850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26988" indent="-26988" rtl="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2"/>
                </a:solidFill>
                <a:latin typeface="+mn-lt"/>
                <a:cs typeface="+mn-cs"/>
              </a:rPr>
              <a:t>I    </a:t>
            </a:r>
            <a:r>
              <a:rPr lang="en-US" sz="800" dirty="0">
                <a:solidFill>
                  <a:schemeClr val="accent1"/>
                </a:solidFill>
                <a:latin typeface="+mn-lt"/>
                <a:cs typeface="+mn-cs"/>
              </a:rPr>
              <a:t>PROPRIETARY AND CONFIDENTIAL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8734" y="0"/>
            <a:ext cx="8229600" cy="9144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D52B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49263" y="6465888"/>
            <a:ext cx="269875" cy="20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80BB94-75D9-4D9C-A9F3-E15F9D527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5" descr="RS New Logo.png"/>
          <p:cNvPicPr>
            <a:picLocks noChangeAspect="1"/>
          </p:cNvPicPr>
          <p:nvPr userDrawn="1"/>
        </p:nvPicPr>
        <p:blipFill>
          <a:blip r:embed="rId2" cstate="email"/>
          <a:srcRect t="-379"/>
          <a:stretch>
            <a:fillRect/>
          </a:stretch>
        </p:blipFill>
        <p:spPr bwMode="auto">
          <a:xfrm>
            <a:off x="8020594" y="6165669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887829" y="1930320"/>
            <a:ext cx="4894221" cy="628730"/>
          </a:xfrm>
        </p:spPr>
        <p:txBody>
          <a:bodyPr/>
          <a:lstStyle>
            <a:lvl1pPr>
              <a:defRPr b="1" smtClean="0"/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86200" y="2514600"/>
            <a:ext cx="4896795" cy="549275"/>
          </a:xfrm>
        </p:spPr>
        <p:txBody>
          <a:bodyPr/>
          <a:lstStyle>
            <a:lvl1pPr marL="0" indent="0">
              <a:buFontTx/>
              <a:buNone/>
              <a:defRPr sz="2400" smtClean="0">
                <a:solidFill>
                  <a:srgbClr val="D52B1E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3FA3-B6E4-456A-9394-DFDA3DCFDB0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0E4A-500E-4E4F-849F-6850AD47929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5" name="Picture 5" descr="RS New Logo.png"/>
          <p:cNvPicPr>
            <a:picLocks noChangeAspect="1"/>
          </p:cNvPicPr>
          <p:nvPr userDrawn="1"/>
        </p:nvPicPr>
        <p:blipFill>
          <a:blip r:embed="rId2" cstate="email"/>
          <a:srcRect t="-379"/>
          <a:stretch>
            <a:fillRect/>
          </a:stretch>
        </p:blipFill>
        <p:spPr bwMode="auto">
          <a:xfrm>
            <a:off x="8020594" y="6165669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B80D-ACED-41FF-BC65-12BC3FC874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4" name="Picture 5" descr="RS New Logo.png"/>
          <p:cNvPicPr>
            <a:picLocks noChangeAspect="1"/>
          </p:cNvPicPr>
          <p:nvPr userDrawn="1"/>
        </p:nvPicPr>
        <p:blipFill>
          <a:blip r:embed="rId2" cstate="email"/>
          <a:srcRect t="-379"/>
          <a:stretch>
            <a:fillRect/>
          </a:stretch>
        </p:blipFill>
        <p:spPr bwMode="auto">
          <a:xfrm>
            <a:off x="8020594" y="6165669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7500"/>
            </a:avLst>
          </a:prstGeom>
          <a:solidFill>
            <a:srgbClr val="E7E7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 t="13522"/>
          <a:stretch>
            <a:fillRect/>
          </a:stretch>
        </p:blipFill>
        <p:spPr bwMode="auto">
          <a:xfrm>
            <a:off x="0" y="928688"/>
            <a:ext cx="9153525" cy="593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9525" y="0"/>
            <a:ext cx="9153525" cy="6867525"/>
            <a:chOff x="0" y="0"/>
            <a:chExt cx="9153526" cy="6867526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53526" cy="6867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11"/>
            <p:cNvSpPr/>
            <p:nvPr/>
          </p:nvSpPr>
          <p:spPr bwMode="auto">
            <a:xfrm>
              <a:off x="107950" y="119063"/>
              <a:ext cx="8929689" cy="6629401"/>
            </a:xfrm>
            <a:prstGeom prst="roundRect">
              <a:avLst>
                <a:gd name="adj" fmla="val 7316"/>
              </a:avLst>
            </a:prstGeom>
            <a:noFill/>
            <a:ln w="19050" cap="flat" cmpd="sng" algn="ctr">
              <a:solidFill>
                <a:srgbClr val="D52B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-9525" y="0"/>
            <a:ext cx="9153525" cy="68675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500063" y="6537325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cs typeface="+mn-cs"/>
              </a:defRPr>
            </a:lvl1pPr>
          </a:lstStyle>
          <a:p>
            <a:pPr>
              <a:defRPr/>
            </a:pPr>
            <a:fld id="{7DCCD546-EF82-4593-8EDE-50221D64843D}" type="datetime3">
              <a:rPr lang="en-GB">
                <a:solidFill>
                  <a:prstClr val="black"/>
                </a:solidFill>
              </a:rPr>
              <a:pPr>
                <a:defRPr/>
              </a:pPr>
              <a:t>12 October, 2013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C5BC-FE06-423B-96C0-AE093D9E9654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10" name="Picture 5" descr="RS New Logo.png"/>
          <p:cNvPicPr>
            <a:picLocks noChangeAspect="1"/>
          </p:cNvPicPr>
          <p:nvPr userDrawn="1"/>
        </p:nvPicPr>
        <p:blipFill>
          <a:blip r:embed="rId4" cstate="email"/>
          <a:srcRect t="-379"/>
          <a:stretch>
            <a:fillRect/>
          </a:stretch>
        </p:blipFill>
        <p:spPr bwMode="auto">
          <a:xfrm>
            <a:off x="8020594" y="6165669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fld id="{C97D1317-FC49-4569-989C-465FB4AF599E}" type="slidenum">
              <a:rPr lang="zh-TW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  <p:pic>
        <p:nvPicPr>
          <p:cNvPr id="3" name="Picture 5" descr="RS New Logo.png"/>
          <p:cNvPicPr>
            <a:picLocks noChangeAspect="1"/>
          </p:cNvPicPr>
          <p:nvPr userDrawn="1"/>
        </p:nvPicPr>
        <p:blipFill>
          <a:blip r:embed="rId2" cstate="email"/>
          <a:srcRect t="-379"/>
          <a:stretch>
            <a:fillRect/>
          </a:stretch>
        </p:blipFill>
        <p:spPr bwMode="auto">
          <a:xfrm>
            <a:off x="8020594" y="6165669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58888"/>
            <a:ext cx="4038600" cy="4833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038600" cy="4833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fld id="{B190EFA5-ED4A-4300-9EEF-4FD0AF5256E9}" type="slidenum">
              <a:rPr lang="zh-TW" alt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  <p:pic>
        <p:nvPicPr>
          <p:cNvPr id="6" name="Picture 5" descr="RS New Logo.png"/>
          <p:cNvPicPr>
            <a:picLocks noChangeAspect="1"/>
          </p:cNvPicPr>
          <p:nvPr userDrawn="1"/>
        </p:nvPicPr>
        <p:blipFill>
          <a:blip r:embed="rId2" cstate="email"/>
          <a:srcRect t="-379"/>
          <a:stretch>
            <a:fillRect/>
          </a:stretch>
        </p:blipFill>
        <p:spPr bwMode="auto">
          <a:xfrm>
            <a:off x="8020594" y="6165669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1346200"/>
            <a:ext cx="9156700" cy="406400"/>
            <a:chOff x="-12698" y="4483100"/>
            <a:chExt cx="9156698" cy="1332000"/>
          </a:xfrm>
        </p:grpSpPr>
        <p:sp>
          <p:nvSpPr>
            <p:cNvPr id="4" name="Rectangle 3"/>
            <p:cNvSpPr/>
            <p:nvPr/>
          </p:nvSpPr>
          <p:spPr>
            <a:xfrm>
              <a:off x="2" y="4483100"/>
              <a:ext cx="9143998" cy="133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2698" y="4483100"/>
              <a:ext cx="423863" cy="1332000"/>
            </a:xfrm>
            <a:prstGeom prst="rect">
              <a:avLst/>
            </a:prstGeom>
            <a:solidFill>
              <a:schemeClr val="tx2"/>
            </a:solidFill>
            <a:effectLst/>
          </p:spPr>
          <p:txBody>
            <a:bodyPr lIns="216000" tIns="108000" bIns="108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696913" y="6488113"/>
            <a:ext cx="2482850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26988" indent="-26988" rtl="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A5A5A5"/>
                </a:solidFill>
                <a:latin typeface="Arial"/>
              </a:rPr>
              <a:t>I    </a:t>
            </a:r>
            <a:r>
              <a:rPr lang="en-US" sz="800" dirty="0">
                <a:solidFill>
                  <a:srgbClr val="DDDDDD"/>
                </a:solidFill>
                <a:latin typeface="Arial"/>
              </a:rPr>
              <a:t>PROPRIETARY AND CONFIDENTIAL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9144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D52B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5" descr="RS New Logo.png"/>
          <p:cNvPicPr>
            <a:picLocks noChangeAspect="1"/>
          </p:cNvPicPr>
          <p:nvPr userDrawn="1"/>
        </p:nvPicPr>
        <p:blipFill>
          <a:blip r:embed="rId2" cstate="email"/>
          <a:srcRect t="-379"/>
          <a:stretch>
            <a:fillRect/>
          </a:stretch>
        </p:blipFill>
        <p:spPr bwMode="auto">
          <a:xfrm>
            <a:off x="8020594" y="6165669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8" y="-26988"/>
            <a:ext cx="918368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CC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24160C-8D3F-4087-B3DB-760C631663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" name="Picture 5" descr="RS New Logo.png"/>
          <p:cNvPicPr>
            <a:picLocks noChangeAspect="1"/>
          </p:cNvPicPr>
          <p:nvPr userDrawn="1"/>
        </p:nvPicPr>
        <p:blipFill>
          <a:blip r:embed="rId4" cstate="email"/>
          <a:srcRect t="-379"/>
          <a:stretch>
            <a:fillRect/>
          </a:stretch>
        </p:blipFill>
        <p:spPr bwMode="auto">
          <a:xfrm>
            <a:off x="7956376" y="6093296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696913" y="6488113"/>
            <a:ext cx="2482850" cy="15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26988" indent="-26988" rtl="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A5A5A5"/>
                </a:solidFill>
                <a:latin typeface="Arial"/>
              </a:rPr>
              <a:t>I    </a:t>
            </a:r>
            <a:r>
              <a:rPr lang="en-US" sz="800" dirty="0">
                <a:solidFill>
                  <a:srgbClr val="DDDDDD"/>
                </a:solidFill>
                <a:latin typeface="Arial"/>
              </a:rPr>
              <a:t>PROPRIETARY AND CONFIDENTIAL</a:t>
            </a:r>
          </a:p>
        </p:txBody>
      </p:sp>
      <p:pic>
        <p:nvPicPr>
          <p:cNvPr id="5" name="Picture 5" descr="RS New Logo.png"/>
          <p:cNvPicPr>
            <a:picLocks noChangeAspect="1"/>
          </p:cNvPicPr>
          <p:nvPr userDrawn="1"/>
        </p:nvPicPr>
        <p:blipFill>
          <a:blip r:embed="rId2" cstate="email"/>
          <a:srcRect t="-379"/>
          <a:stretch>
            <a:fillRect/>
          </a:stretch>
        </p:blipFill>
        <p:spPr bwMode="auto">
          <a:xfrm>
            <a:off x="8020594" y="6165669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35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8" y="-26988"/>
            <a:ext cx="918368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33C8EB-49C2-4148-920A-23991FCCB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" name="Picture 5" descr="RS New Logo.png"/>
          <p:cNvPicPr>
            <a:picLocks noChangeAspect="1"/>
          </p:cNvPicPr>
          <p:nvPr userDrawn="1"/>
        </p:nvPicPr>
        <p:blipFill>
          <a:blip r:embed="rId4" cstate="email"/>
          <a:srcRect t="-379"/>
          <a:stretch>
            <a:fillRect/>
          </a:stretch>
        </p:blipFill>
        <p:spPr bwMode="auto">
          <a:xfrm>
            <a:off x="7884368" y="6093296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8" y="-26988"/>
            <a:ext cx="918368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CC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58888"/>
            <a:ext cx="3960812" cy="4833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58888"/>
            <a:ext cx="3962400" cy="4833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C070C6-2990-4951-87ED-DE4B2A57C0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5" descr="RS New Logo.png"/>
          <p:cNvPicPr>
            <a:picLocks noChangeAspect="1"/>
          </p:cNvPicPr>
          <p:nvPr userDrawn="1"/>
        </p:nvPicPr>
        <p:blipFill>
          <a:blip r:embed="rId4" cstate="email"/>
          <a:srcRect t="-379"/>
          <a:stretch>
            <a:fillRect/>
          </a:stretch>
        </p:blipFill>
        <p:spPr bwMode="auto">
          <a:xfrm>
            <a:off x="8020594" y="6165669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8" y="-26988"/>
            <a:ext cx="918368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63D661-0CA6-444B-BCB6-EC49FAD491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" name="Picture 5" descr="RS New Logo.png"/>
          <p:cNvPicPr>
            <a:picLocks noChangeAspect="1"/>
          </p:cNvPicPr>
          <p:nvPr userDrawn="1"/>
        </p:nvPicPr>
        <p:blipFill>
          <a:blip r:embed="rId4" cstate="email"/>
          <a:srcRect t="-379"/>
          <a:stretch>
            <a:fillRect/>
          </a:stretch>
        </p:blipFill>
        <p:spPr bwMode="auto">
          <a:xfrm>
            <a:off x="8020594" y="6165669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8" y="-26988"/>
            <a:ext cx="918368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2BBEBF-1337-4BAF-AF25-6C9C1D9A94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" name="Picture 5" descr="RS New Logo.png"/>
          <p:cNvPicPr>
            <a:picLocks noChangeAspect="1"/>
          </p:cNvPicPr>
          <p:nvPr userDrawn="1"/>
        </p:nvPicPr>
        <p:blipFill>
          <a:blip r:embed="rId4" cstate="email"/>
          <a:srcRect t="-379"/>
          <a:stretch>
            <a:fillRect/>
          </a:stretch>
        </p:blipFill>
        <p:spPr bwMode="auto">
          <a:xfrm>
            <a:off x="8020594" y="6165669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8" y="-26988"/>
            <a:ext cx="918368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319D6D-55A9-44F7-B8B7-5FBB0E0C7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" name="Picture 5" descr="RS New Logo.png"/>
          <p:cNvPicPr>
            <a:picLocks noChangeAspect="1"/>
          </p:cNvPicPr>
          <p:nvPr userDrawn="1"/>
        </p:nvPicPr>
        <p:blipFill>
          <a:blip r:embed="rId4" cstate="email"/>
          <a:srcRect t="-379"/>
          <a:stretch>
            <a:fillRect/>
          </a:stretch>
        </p:blipFill>
        <p:spPr bwMode="auto">
          <a:xfrm>
            <a:off x="8020594" y="6165669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E25E-7A02-40B8-9F09-ED98E9B536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F273-7A96-4A45-93FE-6F66CCDBA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76200"/>
            <a:ext cx="85328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58888"/>
            <a:ext cx="8075612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72250" y="6537325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91E2EC-7235-4F49-9644-4C1713604B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" name="Picture 5" descr="RS New Logo.png"/>
          <p:cNvPicPr>
            <a:picLocks noChangeAspect="1"/>
          </p:cNvPicPr>
          <p:nvPr userDrawn="1"/>
        </p:nvPicPr>
        <p:blipFill>
          <a:blip r:embed="rId14" cstate="email"/>
          <a:srcRect t="-379"/>
          <a:stretch>
            <a:fillRect/>
          </a:stretch>
        </p:blipFill>
        <p:spPr bwMode="auto">
          <a:xfrm>
            <a:off x="8028384" y="6165304"/>
            <a:ext cx="694781" cy="4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39" r:id="rId8"/>
    <p:sldLayoutId id="2147484040" r:id="rId9"/>
    <p:sldLayoutId id="2147484041" r:id="rId10"/>
    <p:sldLayoutId id="2147484042" r:id="rId11"/>
    <p:sldLayoutId id="21474840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</a:defRPr>
      </a:lvl9pPr>
    </p:titleStyle>
    <p:bodyStyle>
      <a:lvl1pPr marL="177800" indent="-177800" algn="l" rtl="0" eaLnBrk="0" fontAlgn="base" hangingPunct="0">
        <a:spcBef>
          <a:spcPct val="10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901700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7500"/>
            </a:avLst>
          </a:prstGeom>
          <a:solidFill>
            <a:srgbClr val="E7E7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9"/>
          <p:cNvPicPr>
            <a:picLocks noChangeAspect="1" noChangeArrowheads="1"/>
          </p:cNvPicPr>
          <p:nvPr/>
        </p:nvPicPr>
        <p:blipFill>
          <a:blip r:embed="rId10" cstate="print"/>
          <a:srcRect t="13522"/>
          <a:stretch>
            <a:fillRect/>
          </a:stretch>
        </p:blipFill>
        <p:spPr bwMode="auto">
          <a:xfrm>
            <a:off x="0" y="928688"/>
            <a:ext cx="9153525" cy="593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8888"/>
            <a:ext cx="8229600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72250" y="6537325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>
                <a:cs typeface="+mn-cs"/>
              </a:defRPr>
            </a:lvl1pPr>
          </a:lstStyle>
          <a:p>
            <a:pPr>
              <a:defRPr/>
            </a:pPr>
            <a:fld id="{34CFDFA5-D7D9-483E-944F-023274672D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2B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2B1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2B1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2B1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2B1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hyperlink" Target="http://uk.rs-online.com/web/c/?searchTerm=Pilz&amp;searchType=Brand" TargetMode="External"/><Relationship Id="rId26" Type="http://schemas.openxmlformats.org/officeDocument/2006/relationships/hyperlink" Target="http://www.moflash.co.uk/index.htm" TargetMode="External"/><Relationship Id="rId39" Type="http://schemas.openxmlformats.org/officeDocument/2006/relationships/hyperlink" Target="http://www.gemssensors.com/" TargetMode="External"/><Relationship Id="rId21" Type="http://schemas.openxmlformats.org/officeDocument/2006/relationships/hyperlink" Target="http://uk.rs-online.com/web/c/?searchTerm=Klaxon&amp;searchType=Brand" TargetMode="External"/><Relationship Id="rId34" Type="http://schemas.openxmlformats.org/officeDocument/2006/relationships/hyperlink" Target="http://www.usa.schmersal.net/cat?aktion=START&amp;dom=103" TargetMode="External"/><Relationship Id="rId42" Type="http://schemas.openxmlformats.org/officeDocument/2006/relationships/image" Target="../media/image37.jpeg"/><Relationship Id="rId47" Type="http://schemas.openxmlformats.org/officeDocument/2006/relationships/image" Target="../media/image42.png"/><Relationship Id="rId50" Type="http://schemas.openxmlformats.org/officeDocument/2006/relationships/image" Target="../media/image45.png"/><Relationship Id="rId55" Type="http://schemas.openxmlformats.org/officeDocument/2006/relationships/image" Target="../media/image50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76" Type="http://schemas.openxmlformats.org/officeDocument/2006/relationships/image" Target="../media/image69.png"/><Relationship Id="rId84" Type="http://schemas.openxmlformats.org/officeDocument/2006/relationships/image" Target="../media/image77.png"/><Relationship Id="rId7" Type="http://schemas.openxmlformats.org/officeDocument/2006/relationships/image" Target="../media/image16.png"/><Relationship Id="rId71" Type="http://schemas.openxmlformats.org/officeDocument/2006/relationships/image" Target="../media/image65.png"/><Relationship Id="rId2" Type="http://schemas.openxmlformats.org/officeDocument/2006/relationships/image" Target="../media/image12.png"/><Relationship Id="rId16" Type="http://schemas.openxmlformats.org/officeDocument/2006/relationships/hyperlink" Target="http://www.crouzet.com/english/home.htm" TargetMode="External"/><Relationship Id="rId29" Type="http://schemas.openxmlformats.org/officeDocument/2006/relationships/image" Target="../media/image28.jpeg"/><Relationship Id="rId11" Type="http://schemas.openxmlformats.org/officeDocument/2006/relationships/image" Target="../media/image18.png"/><Relationship Id="rId24" Type="http://schemas.openxmlformats.org/officeDocument/2006/relationships/image" Target="../media/image25.png"/><Relationship Id="rId32" Type="http://schemas.openxmlformats.org/officeDocument/2006/relationships/hyperlink" Target="http://uk.rs-online.com/web/c/?searchTerm=Sick&amp;searchType=Brand" TargetMode="External"/><Relationship Id="rId37" Type="http://schemas.openxmlformats.org/officeDocument/2006/relationships/image" Target="../media/image33.png"/><Relationship Id="rId40" Type="http://schemas.openxmlformats.org/officeDocument/2006/relationships/image" Target="../media/image35.png"/><Relationship Id="rId45" Type="http://schemas.openxmlformats.org/officeDocument/2006/relationships/image" Target="../media/image40.png"/><Relationship Id="rId53" Type="http://schemas.openxmlformats.org/officeDocument/2006/relationships/image" Target="../media/image48.jpeg"/><Relationship Id="rId58" Type="http://schemas.openxmlformats.org/officeDocument/2006/relationships/hyperlink" Target="http://www.directindustry.com/prod/schaffner-emc/three-phase-power-emi-filter-15134-425011.html" TargetMode="External"/><Relationship Id="rId66" Type="http://schemas.openxmlformats.org/officeDocument/2006/relationships/image" Target="../media/image60.jpeg"/><Relationship Id="rId74" Type="http://schemas.openxmlformats.org/officeDocument/2006/relationships/image" Target="../media/image67.jpeg"/><Relationship Id="rId79" Type="http://schemas.openxmlformats.org/officeDocument/2006/relationships/image" Target="../media/image72.png"/><Relationship Id="rId87" Type="http://schemas.openxmlformats.org/officeDocument/2006/relationships/image" Target="../media/image80.jpeg"/><Relationship Id="rId5" Type="http://schemas.openxmlformats.org/officeDocument/2006/relationships/hyperlink" Target="http://www.smcusa.com/smc.aspx" TargetMode="External"/><Relationship Id="rId61" Type="http://schemas.openxmlformats.org/officeDocument/2006/relationships/image" Target="../media/image55.jpeg"/><Relationship Id="rId82" Type="http://schemas.openxmlformats.org/officeDocument/2006/relationships/image" Target="../media/image75.png"/><Relationship Id="rId19" Type="http://schemas.openxmlformats.org/officeDocument/2006/relationships/image" Target="../media/image22.jpe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hyperlink" Target="http://honeywell.com/Pages/Home.aspx" TargetMode="External"/><Relationship Id="rId22" Type="http://schemas.openxmlformats.org/officeDocument/2006/relationships/image" Target="../media/image24.jpeg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openxmlformats.org/officeDocument/2006/relationships/image" Target="../media/image32.jpeg"/><Relationship Id="rId43" Type="http://schemas.openxmlformats.org/officeDocument/2006/relationships/image" Target="../media/image38.jpeg"/><Relationship Id="rId48" Type="http://schemas.openxmlformats.org/officeDocument/2006/relationships/image" Target="../media/image43.png"/><Relationship Id="rId56" Type="http://schemas.openxmlformats.org/officeDocument/2006/relationships/image" Target="../media/image51.jpe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0.jpeg"/><Relationship Id="rId8" Type="http://schemas.openxmlformats.org/officeDocument/2006/relationships/hyperlink" Target="http://www.omron.com/" TargetMode="External"/><Relationship Id="rId51" Type="http://schemas.openxmlformats.org/officeDocument/2006/relationships/image" Target="../media/image46.png"/><Relationship Id="rId72" Type="http://schemas.openxmlformats.org/officeDocument/2006/relationships/image" Target="../media/image66.png"/><Relationship Id="rId80" Type="http://schemas.openxmlformats.org/officeDocument/2006/relationships/image" Target="../media/image73.png"/><Relationship Id="rId85" Type="http://schemas.openxmlformats.org/officeDocument/2006/relationships/image" Target="../media/image78.png"/><Relationship Id="rId3" Type="http://schemas.openxmlformats.org/officeDocument/2006/relationships/image" Target="../media/image13.jpeg"/><Relationship Id="rId12" Type="http://schemas.openxmlformats.org/officeDocument/2006/relationships/hyperlink" Target="http://www.moeller.net/en/index.jsp" TargetMode="External"/><Relationship Id="rId17" Type="http://schemas.openxmlformats.org/officeDocument/2006/relationships/image" Target="../media/image21.jpeg"/><Relationship Id="rId25" Type="http://schemas.openxmlformats.org/officeDocument/2006/relationships/image" Target="../media/image26.png"/><Relationship Id="rId33" Type="http://schemas.openxmlformats.org/officeDocument/2006/relationships/image" Target="../media/image31.jpeg"/><Relationship Id="rId38" Type="http://schemas.openxmlformats.org/officeDocument/2006/relationships/image" Target="../media/image34.jpeg"/><Relationship Id="rId46" Type="http://schemas.openxmlformats.org/officeDocument/2006/relationships/image" Target="../media/image41.png"/><Relationship Id="rId59" Type="http://schemas.openxmlformats.org/officeDocument/2006/relationships/image" Target="../media/image53.png"/><Relationship Id="rId67" Type="http://schemas.openxmlformats.org/officeDocument/2006/relationships/image" Target="../media/image61.emf"/><Relationship Id="rId20" Type="http://schemas.openxmlformats.org/officeDocument/2006/relationships/image" Target="../media/image23.png"/><Relationship Id="rId41" Type="http://schemas.openxmlformats.org/officeDocument/2006/relationships/image" Target="../media/image36.png"/><Relationship Id="rId54" Type="http://schemas.openxmlformats.org/officeDocument/2006/relationships/image" Target="../media/image49.jpe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8.emf"/><Relationship Id="rId83" Type="http://schemas.openxmlformats.org/officeDocument/2006/relationships/image" Target="../media/image76.png"/><Relationship Id="rId88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5" Type="http://schemas.openxmlformats.org/officeDocument/2006/relationships/image" Target="../media/image20.png"/><Relationship Id="rId23" Type="http://schemas.openxmlformats.org/officeDocument/2006/relationships/hyperlink" Target="http://www.harting.sg/" TargetMode="External"/><Relationship Id="rId28" Type="http://schemas.openxmlformats.org/officeDocument/2006/relationships/hyperlink" Target="http://uk.rs-online.com/web/c/?searchTerm=Mean+Well&amp;searchType=Brand" TargetMode="External"/><Relationship Id="rId36" Type="http://schemas.openxmlformats.org/officeDocument/2006/relationships/hyperlink" Target="http://rittal-corp.com/index.cfm" TargetMode="External"/><Relationship Id="rId49" Type="http://schemas.openxmlformats.org/officeDocument/2006/relationships/image" Target="../media/image44.png"/><Relationship Id="rId57" Type="http://schemas.openxmlformats.org/officeDocument/2006/relationships/image" Target="../media/image52.jpeg"/><Relationship Id="rId10" Type="http://schemas.openxmlformats.org/officeDocument/2006/relationships/hyperlink" Target="http://www.tesensors.com/us/" TargetMode="External"/><Relationship Id="rId31" Type="http://schemas.openxmlformats.org/officeDocument/2006/relationships/image" Target="../media/image30.png"/><Relationship Id="rId44" Type="http://schemas.openxmlformats.org/officeDocument/2006/relationships/image" Target="../media/image39.png"/><Relationship Id="rId52" Type="http://schemas.openxmlformats.org/officeDocument/2006/relationships/image" Target="../media/image47.jpeg"/><Relationship Id="rId60" Type="http://schemas.openxmlformats.org/officeDocument/2006/relationships/image" Target="../media/image54.jpeg"/><Relationship Id="rId65" Type="http://schemas.openxmlformats.org/officeDocument/2006/relationships/image" Target="../media/image59.png"/><Relationship Id="rId73" Type="http://schemas.openxmlformats.org/officeDocument/2006/relationships/hyperlink" Target="http://images.google.com/imgres?imgurl=http://www.francetechrussie2003.com/saisie/upload/logo129_1060097516515178.jpg&amp;imgrefurl=http://www.francetechrussie2003.com/ru/exposants/&amp;h=1189&amp;w=1601&amp;sz=81&amp;tbnid=4CgkQ0ZviwcJ:&amp;tbnh=111&amp;tbnw=149&amp;start=18&amp;prev=/images?q=souriau&amp;hl=en&amp;lr=&amp;ie=UTF-8" TargetMode="External"/><Relationship Id="rId78" Type="http://schemas.openxmlformats.org/officeDocument/2006/relationships/image" Target="../media/image71.emf"/><Relationship Id="rId81" Type="http://schemas.openxmlformats.org/officeDocument/2006/relationships/image" Target="../media/image74.png"/><Relationship Id="rId86" Type="http://schemas.openxmlformats.org/officeDocument/2006/relationships/image" Target="../media/image7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136207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</a:rPr>
              <a:t>软件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7772400" cy="3138140"/>
          </a:xfrm>
        </p:spPr>
        <p:txBody>
          <a:bodyPr/>
          <a:lstStyle/>
          <a:p>
            <a:pPr eaLnBrk="1" hangingPunct="1"/>
            <a:r>
              <a:rPr lang="zh-CN" altLang="en-US" sz="4400" b="1" dirty="0" smtClean="0">
                <a:solidFill>
                  <a:srgbClr val="FFC000"/>
                </a:solidFill>
              </a:rPr>
              <a:t>省时的</a:t>
            </a:r>
            <a:r>
              <a:rPr lang="en-GB" sz="4400" b="1" dirty="0" smtClean="0">
                <a:solidFill>
                  <a:srgbClr val="FFC000"/>
                </a:solidFill>
              </a:rPr>
              <a:t>3D </a:t>
            </a:r>
            <a:r>
              <a:rPr lang="zh-CN" altLang="en-US" sz="4400" b="1" dirty="0" smtClean="0">
                <a:solidFill>
                  <a:srgbClr val="FFC000"/>
                </a:solidFill>
              </a:rPr>
              <a:t>电源管理设计：</a:t>
            </a:r>
            <a:r>
              <a:rPr lang="en-US" altLang="zh-CN" sz="4400" b="1" dirty="0" smtClean="0"/>
              <a:t/>
            </a:r>
            <a:br>
              <a:rPr lang="en-US" altLang="zh-CN" sz="4400" b="1" dirty="0" smtClean="0"/>
            </a:br>
            <a:r>
              <a:rPr lang="en-US" sz="4400" b="1" dirty="0" smtClean="0"/>
              <a:t>DesignSpark</a:t>
            </a:r>
            <a:r>
              <a:rPr lang="zh-CN" altLang="en-US" sz="4400" b="1" dirty="0" smtClean="0"/>
              <a:t>新一代的电路和机械设计</a:t>
            </a:r>
            <a:endParaRPr lang="en-GB" sz="4400" dirty="0" smtClean="0">
              <a:solidFill>
                <a:srgbClr val="FFCC00"/>
              </a:solidFill>
            </a:endParaRPr>
          </a:p>
          <a:p>
            <a:pPr eaLnBrk="1" hangingPunct="1"/>
            <a:endParaRPr lang="en-GB" dirty="0" smtClean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4725144"/>
            <a:ext cx="504056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>
              <a:spcBef>
                <a:spcPts val="600"/>
              </a:spcBef>
            </a:pPr>
            <a:r>
              <a:rPr lang="zh-CN" altLang="en-US" sz="2800" dirty="0" smtClean="0">
                <a:solidFill>
                  <a:srgbClr val="FFCC00"/>
                </a:solidFill>
                <a:ea typeface="宋体" pitchFamily="2" charset="-122"/>
              </a:rPr>
              <a:t>孙燕林</a:t>
            </a:r>
            <a:r>
              <a:rPr lang="en-GB" sz="2800" dirty="0" smtClean="0">
                <a:solidFill>
                  <a:srgbClr val="FFCC00"/>
                </a:solidFill>
              </a:rPr>
              <a:t>– </a:t>
            </a:r>
            <a:r>
              <a:rPr lang="zh-CN" altLang="en-US" sz="2800" dirty="0" smtClean="0">
                <a:solidFill>
                  <a:srgbClr val="FFCC00"/>
                </a:solidFill>
                <a:ea typeface="宋体" pitchFamily="2" charset="-122"/>
              </a:rPr>
              <a:t>技术营销工程师</a:t>
            </a:r>
            <a:endParaRPr lang="en-US" altLang="zh-CN" sz="2800" dirty="0" smtClean="0">
              <a:solidFill>
                <a:srgbClr val="FFCC00"/>
              </a:solidFill>
              <a:ea typeface="宋体" pitchFamily="2" charset="-122"/>
            </a:endParaRPr>
          </a:p>
          <a:p>
            <a:pPr lvl="1" algn="r">
              <a:spcBef>
                <a:spcPts val="600"/>
              </a:spcBef>
            </a:pPr>
            <a:r>
              <a:rPr lang="en-US" altLang="zh-CN" sz="2800" dirty="0" smtClean="0">
                <a:solidFill>
                  <a:srgbClr val="FFCC00"/>
                </a:solidFill>
                <a:ea typeface="宋体" pitchFamily="2" charset="-122"/>
              </a:rPr>
              <a:t>RS Components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19138" y="76200"/>
            <a:ext cx="8532812" cy="863600"/>
          </a:xfrm>
        </p:spPr>
        <p:txBody>
          <a:bodyPr/>
          <a:lstStyle/>
          <a:p>
            <a:r>
              <a:rPr lang="en-GB" smtClean="0"/>
              <a:t>DesignSpark PCB – BOM </a:t>
            </a:r>
            <a:r>
              <a:rPr lang="zh-CN" altLang="en-US" smtClean="0">
                <a:ea typeface="宋体" pitchFamily="2" charset="-122"/>
              </a:rPr>
              <a:t>报价</a:t>
            </a:r>
            <a:endParaRPr lang="en-GB" smtClean="0"/>
          </a:p>
        </p:txBody>
      </p:sp>
      <p:sp>
        <p:nvSpPr>
          <p:cNvPr id="11" name="TextBox 10"/>
          <p:cNvSpPr txBox="1"/>
          <p:nvPr/>
        </p:nvSpPr>
        <p:spPr>
          <a:xfrm>
            <a:off x="467544" y="1052736"/>
            <a:ext cx="4176712" cy="56172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Franklin Gothic Medium" pitchFamily="34" charset="0"/>
                <a:ea typeface="宋体" charset="-122"/>
                <a:cs typeface="Arial" charset="0"/>
              </a:rPr>
              <a:t>可直接获取即时</a:t>
            </a:r>
            <a:r>
              <a:rPr lang="zh-CN" altLang="en-US" sz="2800" dirty="0">
                <a:solidFill>
                  <a:schemeClr val="tx1"/>
                </a:solidFill>
                <a:latin typeface="Franklin Gothic Medium" pitchFamily="34" charset="0"/>
                <a:ea typeface="宋体" charset="-122"/>
                <a:cs typeface="Arial" charset="0"/>
              </a:rPr>
              <a:t>的报价和库存</a:t>
            </a:r>
            <a:r>
              <a:rPr lang="zh-CN" altLang="en-US" sz="2800" dirty="0" smtClean="0">
                <a:solidFill>
                  <a:schemeClr val="tx1"/>
                </a:solidFill>
                <a:latin typeface="Franklin Gothic Medium" pitchFamily="34" charset="0"/>
                <a:ea typeface="宋体" charset="-122"/>
                <a:cs typeface="Arial" charset="0"/>
              </a:rPr>
              <a:t>情况</a:t>
            </a:r>
            <a:endParaRPr lang="en-US" altLang="zh-CN" sz="2800" dirty="0">
              <a:solidFill>
                <a:schemeClr val="tx1"/>
              </a:solidFill>
              <a:latin typeface="Franklin Gothic Medium" pitchFamily="34" charset="0"/>
              <a:ea typeface="宋体" charset="-122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GB" sz="2800" dirty="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zh-CN" altLang="en-US" sz="2800" dirty="0">
                <a:solidFill>
                  <a:schemeClr val="tx1"/>
                </a:solidFill>
                <a:ea typeface="宋体" charset="-122"/>
                <a:cs typeface="Arial" charset="0"/>
              </a:rPr>
              <a:t>报价可供下载、保存或转发给同事以获取批准 或完善</a:t>
            </a:r>
            <a:endParaRPr lang="en-US" altLang="zh-CN" sz="2800" dirty="0">
              <a:solidFill>
                <a:schemeClr val="tx1"/>
              </a:solidFill>
              <a:ea typeface="宋体" charset="-122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GB" sz="2800" dirty="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zh-CN" altLang="en-US" sz="2800" dirty="0">
                <a:solidFill>
                  <a:schemeClr val="tx1"/>
                </a:solidFill>
                <a:ea typeface="宋体" charset="-122"/>
                <a:cs typeface="Arial" charset="0"/>
              </a:rPr>
              <a:t>充分利用</a:t>
            </a:r>
            <a:r>
              <a:rPr lang="en-GB" sz="2800" dirty="0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RS</a:t>
            </a:r>
            <a:r>
              <a:rPr lang="zh-CN" altLang="en-US" sz="2800" dirty="0">
                <a:solidFill>
                  <a:schemeClr val="tx1"/>
                </a:solidFill>
                <a:latin typeface="Franklin Gothic Medium" pitchFamily="34" charset="0"/>
                <a:ea typeface="宋体" charset="-122"/>
                <a:cs typeface="Arial" charset="0"/>
              </a:rPr>
              <a:t>在线</a:t>
            </a:r>
            <a:r>
              <a:rPr lang="zh-CN" altLang="en-US" sz="2800" dirty="0">
                <a:solidFill>
                  <a:schemeClr val="tx1"/>
                </a:solidFill>
                <a:ea typeface="宋体" charset="-122"/>
                <a:cs typeface="Arial" charset="0"/>
              </a:rPr>
              <a:t>世界级的电子商务</a:t>
            </a:r>
            <a:r>
              <a:rPr lang="zh-CN" altLang="en-US" sz="2800" dirty="0" smtClean="0">
                <a:solidFill>
                  <a:schemeClr val="tx1"/>
                </a:solidFill>
                <a:ea typeface="宋体" charset="-122"/>
                <a:cs typeface="Arial" charset="0"/>
              </a:rPr>
              <a:t>功能</a:t>
            </a:r>
            <a:endParaRPr lang="en-US" altLang="zh-CN" sz="2800" dirty="0" smtClean="0">
              <a:solidFill>
                <a:schemeClr val="tx1"/>
              </a:solidFill>
              <a:ea typeface="宋体" charset="-122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GB" sz="2800" dirty="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</p:txBody>
      </p:sp>
      <p:pic>
        <p:nvPicPr>
          <p:cNvPr id="2560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888234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3960440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DesignSparkPCB – PCB </a:t>
            </a:r>
            <a:r>
              <a:rPr lang="zh-CN" altLang="en-US" smtClean="0">
                <a:ea typeface="宋体" pitchFamily="2" charset="-122"/>
              </a:rPr>
              <a:t>报价</a:t>
            </a:r>
            <a:endParaRPr lang="en-GB" smtClean="0"/>
          </a:p>
        </p:txBody>
      </p:sp>
      <p:sp>
        <p:nvSpPr>
          <p:cNvPr id="9" name="TextBox 8"/>
          <p:cNvSpPr txBox="1"/>
          <p:nvPr/>
        </p:nvSpPr>
        <p:spPr>
          <a:xfrm>
            <a:off x="395288" y="1773238"/>
            <a:ext cx="8208962" cy="396081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zh-CN" altLang="en-US" sz="2400" dirty="0">
                <a:solidFill>
                  <a:schemeClr val="tx1"/>
                </a:solidFill>
                <a:ea typeface="宋体" charset="-122"/>
                <a:cs typeface="Arial" charset="0"/>
              </a:rPr>
              <a:t>为小批量的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PCB</a:t>
            </a:r>
            <a:r>
              <a:rPr lang="zh-CN" altLang="en-US" sz="2400" dirty="0">
                <a:solidFill>
                  <a:schemeClr val="tx1"/>
                </a:solidFill>
                <a:ea typeface="宋体" charset="-122"/>
                <a:cs typeface="Arial" charset="0"/>
              </a:rPr>
              <a:t>板提供即时报价</a:t>
            </a:r>
            <a:endParaRPr lang="en-GB" sz="2400" dirty="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zh-CN" altLang="en-US" sz="2400" dirty="0">
                <a:solidFill>
                  <a:schemeClr val="tx1"/>
                </a:solidFill>
                <a:latin typeface="Franklin Gothic Medium" pitchFamily="34" charset="0"/>
                <a:ea typeface="宋体" charset="-122"/>
                <a:cs typeface="Arial" charset="0"/>
              </a:rPr>
              <a:t>与领先的</a:t>
            </a:r>
            <a:r>
              <a:rPr lang="en-GB" sz="2400" dirty="0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PCB</a:t>
            </a:r>
            <a:r>
              <a:rPr lang="zh-CN" altLang="en-US" sz="2400" dirty="0">
                <a:solidFill>
                  <a:schemeClr val="tx1"/>
                </a:solidFill>
                <a:latin typeface="Franklin Gothic Medium" pitchFamily="34" charset="0"/>
                <a:ea typeface="宋体" charset="-122"/>
                <a:cs typeface="Arial" charset="0"/>
              </a:rPr>
              <a:t>供应商进行合作</a:t>
            </a:r>
            <a:endParaRPr lang="en-GB" sz="2400" dirty="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zh-CN" altLang="en-US" sz="2400" dirty="0">
                <a:solidFill>
                  <a:schemeClr val="tx1"/>
                </a:solidFill>
                <a:latin typeface="Franklin Gothic Medium" pitchFamily="34" charset="0"/>
                <a:ea typeface="宋体" charset="-122"/>
                <a:cs typeface="Arial" charset="0"/>
              </a:rPr>
              <a:t>设计规则检查确保可制造性</a:t>
            </a:r>
            <a:endParaRPr lang="en-GB" sz="2400" dirty="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zh-CN" altLang="en-US" sz="2400" dirty="0">
                <a:solidFill>
                  <a:schemeClr val="tx1"/>
                </a:solidFill>
                <a:latin typeface="Franklin Gothic Medium" pitchFamily="34" charset="0"/>
                <a:ea typeface="宋体" charset="-122"/>
                <a:cs typeface="Arial" charset="0"/>
              </a:rPr>
              <a:t>通过</a:t>
            </a:r>
            <a:r>
              <a:rPr lang="en-GB" sz="2400" dirty="0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DesignSpark.com</a:t>
            </a:r>
            <a:r>
              <a:rPr lang="zh-CN" altLang="en-US" sz="2400" dirty="0">
                <a:solidFill>
                  <a:schemeClr val="tx1"/>
                </a:solidFill>
                <a:latin typeface="Franklin Gothic Medium" pitchFamily="34" charset="0"/>
                <a:ea typeface="宋体" charset="-122"/>
                <a:cs typeface="Arial" charset="0"/>
              </a:rPr>
              <a:t>进行报价</a:t>
            </a:r>
            <a:endParaRPr lang="en-US" altLang="zh-CN" sz="2400" dirty="0">
              <a:solidFill>
                <a:schemeClr val="tx1"/>
              </a:solidFill>
              <a:latin typeface="Franklin Gothic Medium" pitchFamily="34" charset="0"/>
              <a:ea typeface="宋体" charset="-122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zh-CN" altLang="en-US" sz="2400" dirty="0">
                <a:solidFill>
                  <a:schemeClr val="tx1"/>
                </a:solidFill>
                <a:ea typeface="宋体" charset="-122"/>
                <a:cs typeface="Arial" charset="0"/>
              </a:rPr>
              <a:t>在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PCB</a:t>
            </a:r>
            <a:r>
              <a:rPr lang="zh-CN" altLang="en-US" sz="2400" dirty="0">
                <a:solidFill>
                  <a:schemeClr val="tx1"/>
                </a:solidFill>
                <a:ea typeface="宋体" charset="-122"/>
                <a:cs typeface="Arial" charset="0"/>
              </a:rPr>
              <a:t>供应商的门户网站下单和采购</a:t>
            </a:r>
            <a:endParaRPr lang="en-GB" sz="240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GB" sz="2400" dirty="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</p:txBody>
      </p:sp>
      <p:pic>
        <p:nvPicPr>
          <p:cNvPr id="26628" name="Picture 2" descr="http://www.pcb-pool.com/images/ppuk_neu_pcb-pool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581525"/>
            <a:ext cx="36004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http://www.userlogos.org/files/logos/inductiveload/PCB%20Train.png"/>
          <p:cNvPicPr>
            <a:picLocks noChangeAspect="1" noChangeArrowheads="1"/>
          </p:cNvPicPr>
          <p:nvPr/>
        </p:nvPicPr>
        <p:blipFill>
          <a:blip r:embed="rId3" cstate="print"/>
          <a:srcRect t="50398" b="24400"/>
          <a:stretch>
            <a:fillRect/>
          </a:stretch>
        </p:blipFill>
        <p:spPr bwMode="auto">
          <a:xfrm>
            <a:off x="467544" y="5733256"/>
            <a:ext cx="4572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581525"/>
            <a:ext cx="3194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Pcboards.e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874" y="5517232"/>
            <a:ext cx="19224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1052513"/>
            <a:ext cx="38735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uto.designspark.info/dsm_home/cn_dsm_in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05402" cy="54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2852936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DesignSpark</a:t>
            </a:r>
            <a:r>
              <a:rPr lang="zh-CN" altLang="en-US" sz="4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4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Mechanical</a:t>
            </a:r>
            <a:r>
              <a:rPr lang="zh-CN" altLang="en-US" sz="4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4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V1.0</a:t>
            </a:r>
            <a:endParaRPr lang="en-GB" sz="40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选择</a:t>
            </a:r>
            <a:r>
              <a:rPr lang="en-US" altLang="zh-CN" dirty="0" smtClean="0"/>
              <a:t>DesignSpark</a:t>
            </a:r>
            <a:r>
              <a:rPr lang="zh-CN" altLang="en-US" dirty="0" smtClean="0"/>
              <a:t> </a:t>
            </a:r>
            <a:r>
              <a:rPr lang="en-US" altLang="zh-CN" dirty="0" smtClean="0"/>
              <a:t>Mechanical</a:t>
            </a:r>
            <a:r>
              <a:rPr lang="zh-CN" altLang="en-US" dirty="0" smtClean="0"/>
              <a:t>的</a:t>
            </a:r>
            <a:r>
              <a:rPr lang="en-US" altLang="zh-CN" dirty="0" smtClean="0"/>
              <a:t>5</a:t>
            </a:r>
            <a:r>
              <a:rPr lang="zh-CN" altLang="en-US" dirty="0" smtClean="0"/>
              <a:t>大理由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980728"/>
            <a:ext cx="8209284" cy="5122440"/>
          </a:xfrm>
        </p:spPr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 </a:t>
            </a:r>
            <a:r>
              <a:rPr lang="en-US" altLang="zh-CN" dirty="0" err="1"/>
              <a:t>DesignSpark</a:t>
            </a:r>
            <a:r>
              <a:rPr lang="en-US" altLang="zh-CN" dirty="0"/>
              <a:t> Mechanical</a:t>
            </a:r>
            <a:r>
              <a:rPr lang="zh-CN" altLang="en-US" dirty="0"/>
              <a:t>可以随时随地更便捷的设计、创建和修改三维模型。最重要的是这个软件是免费的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 </a:t>
            </a:r>
            <a:r>
              <a:rPr lang="en-US" altLang="zh-CN" dirty="0" err="1"/>
              <a:t>DesignSpark</a:t>
            </a:r>
            <a:r>
              <a:rPr lang="en-US" altLang="zh-CN" dirty="0"/>
              <a:t> Mechanical</a:t>
            </a:r>
            <a:r>
              <a:rPr lang="zh-CN" altLang="en-US" dirty="0"/>
              <a:t>可以导出</a:t>
            </a:r>
            <a:r>
              <a:rPr lang="en-US" altLang="zh-CN" dirty="0"/>
              <a:t>STL</a:t>
            </a:r>
            <a:r>
              <a:rPr lang="zh-CN" altLang="en-US" dirty="0"/>
              <a:t>文件格式，也就是</a:t>
            </a:r>
            <a:r>
              <a:rPr lang="en-US" altLang="zh-CN" dirty="0"/>
              <a:t>3D</a:t>
            </a:r>
            <a:r>
              <a:rPr lang="zh-CN" altLang="en-US" dirty="0"/>
              <a:t>打印的一个标准</a:t>
            </a:r>
            <a:r>
              <a:rPr lang="zh-CN" altLang="en-US" dirty="0" smtClean="0"/>
              <a:t>格式，方便</a:t>
            </a:r>
            <a:r>
              <a:rPr lang="en-US" altLang="zh-CN" dirty="0" smtClean="0"/>
              <a:t>3D</a:t>
            </a:r>
            <a:r>
              <a:rPr lang="zh-CN" altLang="en-US" smtClean="0"/>
              <a:t>打印。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 err="1"/>
              <a:t>DesignSpark</a:t>
            </a:r>
            <a:r>
              <a:rPr lang="en-US" altLang="zh-CN" dirty="0"/>
              <a:t> Mechanical</a:t>
            </a:r>
            <a:r>
              <a:rPr lang="zh-CN" altLang="en-US" dirty="0"/>
              <a:t>让你直接从</a:t>
            </a:r>
            <a:r>
              <a:rPr lang="en-US" altLang="zh-CN" dirty="0"/>
              <a:t>RS</a:t>
            </a:r>
            <a:r>
              <a:rPr lang="zh-CN" altLang="en-US" dirty="0"/>
              <a:t>和</a:t>
            </a:r>
            <a:r>
              <a:rPr lang="en-US" altLang="zh-CN" dirty="0"/>
              <a:t>Allied Electronics</a:t>
            </a:r>
            <a:r>
              <a:rPr lang="zh-CN" altLang="en-US" dirty="0"/>
              <a:t>的在线</a:t>
            </a:r>
            <a:r>
              <a:rPr lang="en-US" altLang="zh-CN" dirty="0"/>
              <a:t>3D</a:t>
            </a:r>
            <a:r>
              <a:rPr lang="zh-CN" altLang="en-US" dirty="0"/>
              <a:t>模型库导入现存的器件模型。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、通过</a:t>
            </a:r>
            <a:r>
              <a:rPr lang="en-US" altLang="zh-CN" dirty="0" err="1"/>
              <a:t>DesignSpark</a:t>
            </a:r>
            <a:r>
              <a:rPr lang="en-US" altLang="zh-CN" dirty="0"/>
              <a:t> Mechanical</a:t>
            </a:r>
            <a:r>
              <a:rPr lang="zh-CN" altLang="en-US" dirty="0"/>
              <a:t>弥合电子及机械设计的差距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、你不用是一个</a:t>
            </a:r>
            <a:r>
              <a:rPr lang="en-US" altLang="zh-CN" dirty="0"/>
              <a:t>CAD</a:t>
            </a:r>
            <a:r>
              <a:rPr lang="zh-CN" altLang="en-US" dirty="0"/>
              <a:t>专家都能使用</a:t>
            </a:r>
            <a:r>
              <a:rPr lang="en-US" altLang="zh-CN" dirty="0" err="1"/>
              <a:t>DesignSpark</a:t>
            </a:r>
            <a:r>
              <a:rPr lang="en-US" altLang="zh-CN" dirty="0"/>
              <a:t> Mechanical</a:t>
            </a:r>
          </a:p>
          <a:p>
            <a:pPr marL="0" indent="0">
              <a:buNone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76200"/>
            <a:ext cx="8532813" cy="1120552"/>
          </a:xfrm>
        </p:spPr>
        <p:txBody>
          <a:bodyPr/>
          <a:lstStyle/>
          <a:p>
            <a:r>
              <a:rPr lang="en-US" altLang="zh-CN" sz="3200" dirty="0" smtClean="0"/>
              <a:t>DesignSpark Mechanical</a:t>
            </a:r>
            <a:br>
              <a:rPr lang="en-US" altLang="zh-CN" sz="3200" dirty="0" smtClean="0"/>
            </a:br>
            <a:r>
              <a:rPr lang="zh-CN" altLang="en-US" sz="3200" dirty="0" smtClean="0"/>
              <a:t>功能强大的 </a:t>
            </a:r>
            <a:r>
              <a:rPr lang="en-US" altLang="zh-CN" sz="3200" dirty="0" smtClean="0"/>
              <a:t>3D </a:t>
            </a:r>
            <a:r>
              <a:rPr lang="zh-CN" altLang="en-US" sz="3200" dirty="0" smtClean="0"/>
              <a:t>软件解决方案</a:t>
            </a:r>
            <a:endParaRPr lang="en-GB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700808"/>
            <a:ext cx="8075612" cy="4833937"/>
          </a:xfrm>
        </p:spPr>
        <p:txBody>
          <a:bodyPr/>
          <a:lstStyle/>
          <a:p>
            <a:r>
              <a:rPr lang="zh-CN" altLang="en-US" dirty="0" smtClean="0"/>
              <a:t>产生非常详细的标注尺寸的工作表</a:t>
            </a:r>
          </a:p>
          <a:p>
            <a:r>
              <a:rPr lang="zh-CN" altLang="en-US" dirty="0" smtClean="0"/>
              <a:t> 消除了瓶颈，只需几秒即可对您的设计进行修改和添加，而无须等待 </a:t>
            </a:r>
            <a:r>
              <a:rPr lang="en-US" altLang="zh-CN" dirty="0" smtClean="0"/>
              <a:t>CAD </a:t>
            </a:r>
            <a:r>
              <a:rPr lang="zh-CN" altLang="en-US" dirty="0" smtClean="0"/>
              <a:t>部门用基于历史记录的 </a:t>
            </a:r>
            <a:r>
              <a:rPr lang="en-US" altLang="zh-CN" dirty="0" smtClean="0"/>
              <a:t>CAD </a:t>
            </a:r>
            <a:r>
              <a:rPr lang="zh-CN" altLang="en-US" dirty="0" smtClean="0"/>
              <a:t>工具重做</a:t>
            </a:r>
          </a:p>
          <a:p>
            <a:r>
              <a:rPr lang="zh-CN" altLang="en-US" dirty="0" smtClean="0"/>
              <a:t> 可将您的创意与 </a:t>
            </a:r>
            <a:r>
              <a:rPr lang="en-US" altLang="zh-CN" dirty="0" smtClean="0"/>
              <a:t>RS Components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Allied Electronics 3D </a:t>
            </a:r>
            <a:r>
              <a:rPr lang="zh-CN" altLang="en-US" dirty="0" smtClean="0"/>
              <a:t>库中的现成元件相结合</a:t>
            </a:r>
          </a:p>
          <a:p>
            <a:r>
              <a:rPr lang="zh-CN" altLang="en-US" dirty="0" smtClean="0"/>
              <a:t> 使用强大且直观的基于手势的建模创建几何模型，无需成为 </a:t>
            </a:r>
            <a:r>
              <a:rPr lang="en-US" altLang="zh-CN" dirty="0" smtClean="0"/>
              <a:t>CAD </a:t>
            </a:r>
            <a:r>
              <a:rPr lang="zh-CN" altLang="en-US" dirty="0" smtClean="0"/>
              <a:t>专家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/>
              <a:t>DSPCB</a:t>
            </a:r>
          </a:p>
          <a:p>
            <a:pPr lvl="1"/>
            <a:r>
              <a:rPr lang="zh-CN" altLang="en-US" sz="2800" dirty="0" smtClean="0"/>
              <a:t>利用</a:t>
            </a:r>
            <a:r>
              <a:rPr lang="en-US" altLang="zh-CN" sz="2800" dirty="0" err="1" smtClean="0"/>
              <a:t>ModelSouce</a:t>
            </a:r>
            <a:r>
              <a:rPr lang="zh-CN" altLang="en-US" sz="2800" dirty="0" smtClean="0"/>
              <a:t>，添加库文件，快速绘制原理图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原理图转化成</a:t>
            </a:r>
            <a:r>
              <a:rPr lang="en-US" altLang="zh-CN" sz="2800" dirty="0" smtClean="0"/>
              <a:t>PCB</a:t>
            </a:r>
            <a:r>
              <a:rPr lang="zh-CN" altLang="en-US" sz="2800" dirty="0" smtClean="0"/>
              <a:t>图</a:t>
            </a:r>
            <a:endParaRPr lang="en-US" altLang="zh-CN" sz="2800" dirty="0" smtClean="0"/>
          </a:p>
          <a:p>
            <a:pPr lvl="1"/>
            <a:r>
              <a:rPr lang="en-US" altLang="zh-CN" sz="2800" dirty="0" smtClean="0"/>
              <a:t>PCB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3D</a:t>
            </a:r>
            <a:r>
              <a:rPr lang="zh-CN" altLang="en-US" sz="2800" dirty="0" smtClean="0"/>
              <a:t>视图和</a:t>
            </a:r>
            <a:r>
              <a:rPr lang="en-US" altLang="zh-CN" sz="2800" dirty="0" smtClean="0"/>
              <a:t>IDF</a:t>
            </a:r>
            <a:r>
              <a:rPr lang="zh-CN" altLang="en-US" sz="2800" dirty="0" smtClean="0"/>
              <a:t>导出</a:t>
            </a:r>
            <a:endParaRPr lang="en-US" sz="2800" dirty="0" smtClean="0"/>
          </a:p>
          <a:p>
            <a:r>
              <a:rPr lang="en-US" altLang="zh-CN" sz="3200" dirty="0" smtClean="0"/>
              <a:t>DSM</a:t>
            </a:r>
          </a:p>
          <a:p>
            <a:pPr lvl="1"/>
            <a:r>
              <a:rPr lang="zh-CN" altLang="en-US" sz="2800" dirty="0" smtClean="0"/>
              <a:t>导入</a:t>
            </a:r>
            <a:r>
              <a:rPr lang="en-US" altLang="zh-CN" sz="2800" dirty="0" smtClean="0"/>
              <a:t>IDF</a:t>
            </a:r>
            <a:r>
              <a:rPr lang="zh-CN" altLang="en-US" sz="2800" dirty="0" smtClean="0"/>
              <a:t>文件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导入</a:t>
            </a:r>
            <a:r>
              <a:rPr lang="en-US" altLang="zh-CN" sz="2800" dirty="0" smtClean="0"/>
              <a:t>3D</a:t>
            </a:r>
            <a:r>
              <a:rPr lang="zh-CN" altLang="en-US" sz="2800" dirty="0" smtClean="0"/>
              <a:t>库文件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绘制板面布置图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DesignSpark.com</a:t>
            </a:r>
            <a:r>
              <a:rPr lang="en-US" altLang="zh-CN" dirty="0" smtClean="0"/>
              <a:t>-</a:t>
            </a:r>
            <a:r>
              <a:rPr lang="zh-CN" altLang="en-US" dirty="0" smtClean="0"/>
              <a:t> 加入我们！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51" t="15547" r="4065" b="7672"/>
          <a:stretch>
            <a:fillRect/>
          </a:stretch>
        </p:blipFill>
        <p:spPr bwMode="auto">
          <a:xfrm>
            <a:off x="106488" y="1484784"/>
            <a:ext cx="9037512" cy="414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60" t="15375" r="1770" b="8829"/>
          <a:stretch>
            <a:fillRect/>
          </a:stretch>
        </p:blipFill>
        <p:spPr bwMode="auto">
          <a:xfrm>
            <a:off x="169080" y="1484784"/>
            <a:ext cx="89749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 bwMode="auto">
          <a:xfrm>
            <a:off x="8028384" y="1484784"/>
            <a:ext cx="1115616" cy="36004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如何获得</a:t>
            </a:r>
            <a:r>
              <a:rPr lang="en-US" altLang="zh-CN" dirty="0" smtClean="0"/>
              <a:t>DesignSpark</a:t>
            </a:r>
            <a:r>
              <a:rPr lang="zh-CN" altLang="en-US" dirty="0" smtClean="0"/>
              <a:t> </a:t>
            </a:r>
            <a:r>
              <a:rPr lang="en-US" altLang="zh-CN" dirty="0" smtClean="0"/>
              <a:t>PCB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88" t="16016" r="3695" b="4686"/>
          <a:stretch>
            <a:fillRect/>
          </a:stretch>
        </p:blipFill>
        <p:spPr bwMode="auto">
          <a:xfrm>
            <a:off x="323528" y="1988840"/>
            <a:ext cx="82434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126876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www.designspark.com/chn/pcb</a:t>
            </a:r>
            <a:endParaRPr lang="en-GB" sz="2400" u="sng" dirty="0"/>
          </a:p>
        </p:txBody>
      </p:sp>
      <p:sp>
        <p:nvSpPr>
          <p:cNvPr id="6" name="矩形 5"/>
          <p:cNvSpPr/>
          <p:nvPr/>
        </p:nvSpPr>
        <p:spPr bwMode="auto">
          <a:xfrm>
            <a:off x="2051720" y="5085184"/>
            <a:ext cx="1872208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067944" y="5085184"/>
            <a:ext cx="1800200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如何获得</a:t>
            </a:r>
            <a:r>
              <a:rPr lang="en-US" altLang="zh-CN" dirty="0" smtClean="0"/>
              <a:t>DesignSpark</a:t>
            </a:r>
            <a:r>
              <a:rPr lang="zh-CN" altLang="en-US" dirty="0" smtClean="0"/>
              <a:t> </a:t>
            </a:r>
            <a:r>
              <a:rPr lang="en-US" altLang="zh-CN" dirty="0" smtClean="0"/>
              <a:t>Mechanical</a:t>
            </a:r>
            <a:endParaRPr lang="en-GB" dirty="0"/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430" b="7858"/>
          <a:stretch>
            <a:fillRect/>
          </a:stretch>
        </p:blipFill>
        <p:spPr bwMode="auto">
          <a:xfrm>
            <a:off x="251520" y="1772816"/>
            <a:ext cx="80756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 l="22328" t="44468" r="35892" b="46673"/>
          <a:stretch>
            <a:fillRect/>
          </a:stretch>
        </p:blipFill>
        <p:spPr bwMode="auto">
          <a:xfrm>
            <a:off x="1907704" y="5301208"/>
            <a:ext cx="6336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67544" y="1052736"/>
            <a:ext cx="5476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/>
              <a:t>www.designspark.com/chn/mechanical</a:t>
            </a:r>
            <a:endParaRPr lang="en-GB" sz="2400" u="sng" dirty="0"/>
          </a:p>
        </p:txBody>
      </p:sp>
      <p:sp>
        <p:nvSpPr>
          <p:cNvPr id="6" name="矩形 5"/>
          <p:cNvSpPr/>
          <p:nvPr/>
        </p:nvSpPr>
        <p:spPr bwMode="auto">
          <a:xfrm>
            <a:off x="2051720" y="5445224"/>
            <a:ext cx="2952328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220072" y="5445224"/>
            <a:ext cx="2880320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pitchFamily="2" charset="-122"/>
              </a:rPr>
              <a:t>来自</a:t>
            </a:r>
            <a:r>
              <a:rPr lang="en-GB" dirty="0" smtClean="0"/>
              <a:t>RS</a:t>
            </a:r>
            <a:r>
              <a:rPr lang="zh-CN" altLang="en-US" dirty="0" smtClean="0">
                <a:ea typeface="宋体" pitchFamily="2" charset="-122"/>
              </a:rPr>
              <a:t>功能强大的最新设计资源</a:t>
            </a:r>
            <a:endParaRPr lang="en-GB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75612" cy="4392612"/>
          </a:xfrm>
        </p:spPr>
        <p:txBody>
          <a:bodyPr/>
          <a:lstStyle/>
          <a:p>
            <a:r>
              <a:rPr lang="en-GB" sz="2800" dirty="0" smtClean="0">
                <a:solidFill>
                  <a:srgbClr val="FFC000"/>
                </a:solidFill>
              </a:rPr>
              <a:t>DesignSpark PCB v</a:t>
            </a:r>
            <a:r>
              <a:rPr lang="en-US" altLang="zh-CN" sz="2800" dirty="0" smtClean="0">
                <a:solidFill>
                  <a:srgbClr val="FFC000"/>
                </a:solidFill>
                <a:ea typeface="宋体" pitchFamily="2" charset="-122"/>
              </a:rPr>
              <a:t>5</a:t>
            </a:r>
            <a:r>
              <a:rPr lang="en-GB" sz="2800" dirty="0" smtClean="0">
                <a:solidFill>
                  <a:srgbClr val="FFC000"/>
                </a:solidFill>
              </a:rPr>
              <a:t>.0 , DesignSpark Mechanical V1.0</a:t>
            </a:r>
            <a:r>
              <a:rPr lang="zh-CN" altLang="en-US" sz="2800" dirty="0" smtClean="0">
                <a:solidFill>
                  <a:srgbClr val="FFC000"/>
                </a:solidFill>
                <a:ea typeface="宋体" pitchFamily="2" charset="-122"/>
              </a:rPr>
              <a:t>及</a:t>
            </a:r>
            <a:r>
              <a:rPr lang="en-GB" sz="2800" dirty="0" smtClean="0">
                <a:solidFill>
                  <a:srgbClr val="FFC000"/>
                </a:solidFill>
              </a:rPr>
              <a:t> ModelSource </a:t>
            </a:r>
            <a:r>
              <a:rPr lang="zh-CN" altLang="en-US" sz="2800" dirty="0" smtClean="0">
                <a:ea typeface="宋体" pitchFamily="2" charset="-122"/>
              </a:rPr>
              <a:t>提升免费设计资源的综合水平</a:t>
            </a:r>
            <a:endParaRPr lang="en-GB" sz="2800" dirty="0" smtClean="0"/>
          </a:p>
          <a:p>
            <a:r>
              <a:rPr lang="zh-CN" altLang="en-US" sz="2800" dirty="0" smtClean="0">
                <a:ea typeface="宋体" pitchFamily="2" charset="-122"/>
              </a:rPr>
              <a:t>我们的成套资源为工程师赢得所需时间，使他们可专注于自己的个性化设计</a:t>
            </a:r>
            <a:endParaRPr lang="en-GB" sz="2800" dirty="0" smtClean="0"/>
          </a:p>
          <a:p>
            <a:r>
              <a:rPr lang="en-GB" sz="2800" dirty="0" smtClean="0">
                <a:solidFill>
                  <a:srgbClr val="FFC000"/>
                </a:solidFill>
              </a:rPr>
              <a:t>DesignSpark.com</a:t>
            </a:r>
            <a:r>
              <a:rPr lang="zh-CN" altLang="en-US" sz="2800" dirty="0" smtClean="0">
                <a:ea typeface="宋体" pitchFamily="2" charset="-122"/>
              </a:rPr>
              <a:t>可让您</a:t>
            </a:r>
            <a:r>
              <a:rPr lang="zh-CN" altLang="en-US" sz="2800" b="1" u="sng" dirty="0" smtClean="0">
                <a:ea typeface="宋体" pitchFamily="2" charset="-122"/>
              </a:rPr>
              <a:t>快速</a:t>
            </a:r>
            <a:r>
              <a:rPr lang="zh-CN" altLang="en-US" sz="2800" dirty="0" smtClean="0">
                <a:ea typeface="宋体" pitchFamily="2" charset="-122"/>
              </a:rPr>
              <a:t>查找到所需的所有资源，提供给工程师一个完整的工程生态系统</a:t>
            </a:r>
            <a:endParaRPr lang="en-GB" sz="2800" dirty="0" smtClean="0"/>
          </a:p>
          <a:p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深受供应商认可的资源</a:t>
            </a:r>
            <a:r>
              <a:rPr lang="en-US" altLang="zh-CN" sz="2800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广泛用于支持自身项目</a:t>
            </a:r>
            <a:endParaRPr lang="en-GB" altLang="en-US" sz="2800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milestone_new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49425"/>
            <a:ext cx="9144000" cy="2774950"/>
          </a:xfrm>
          <a:prstGeom prst="rect">
            <a:avLst/>
          </a:prstGeom>
          <a:effectLst>
            <a:outerShdw blurRad="38100" dist="25400" dir="2700000">
              <a:srgbClr val="000000">
                <a:alpha val="43000"/>
              </a:srgbClr>
            </a:outerShdw>
          </a:effectLst>
        </p:spPr>
      </p:pic>
      <p:sp>
        <p:nvSpPr>
          <p:cNvPr id="16387" name="Rectangle 56"/>
          <p:cNvSpPr>
            <a:spLocks noChangeArrowheads="1"/>
          </p:cNvSpPr>
          <p:nvPr/>
        </p:nvSpPr>
        <p:spPr bwMode="auto">
          <a:xfrm>
            <a:off x="1907704" y="1052736"/>
            <a:ext cx="75533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zh-CN" b="1" dirty="0" smtClean="0">
                <a:solidFill>
                  <a:srgbClr val="FFC000"/>
                </a:solidFill>
              </a:rPr>
              <a:t>75</a:t>
            </a:r>
            <a:r>
              <a:rPr lang="zh-CN" altLang="en-US" b="1" dirty="0" smtClean="0">
                <a:solidFill>
                  <a:srgbClr val="FFC000"/>
                </a:solidFill>
              </a:rPr>
              <a:t>年来</a:t>
            </a:r>
            <a:r>
              <a:rPr lang="en-US" b="1" dirty="0" smtClean="0">
                <a:solidFill>
                  <a:srgbClr val="FFC000"/>
                </a:solidFill>
              </a:rPr>
              <a:t>,</a:t>
            </a:r>
            <a:r>
              <a:rPr lang="zh-CN" altLang="en-US" b="1" dirty="0" smtClean="0">
                <a:solidFill>
                  <a:srgbClr val="FFC000"/>
                </a:solidFill>
              </a:rPr>
              <a:t> 世界依靠工程师</a:t>
            </a:r>
            <a:r>
              <a:rPr lang="en-US" b="1" dirty="0" smtClean="0">
                <a:solidFill>
                  <a:srgbClr val="FFC000"/>
                </a:solidFill>
              </a:rPr>
              <a:t>, </a:t>
            </a:r>
            <a:r>
              <a:rPr lang="zh-CN" altLang="en-US" b="1" dirty="0" smtClean="0">
                <a:solidFill>
                  <a:srgbClr val="FFC000"/>
                </a:solidFill>
              </a:rPr>
              <a:t>工程师依靠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RS </a:t>
            </a:r>
            <a:r>
              <a:rPr lang="en-US" b="1" dirty="0" smtClean="0">
                <a:solidFill>
                  <a:srgbClr val="FFC000"/>
                </a:solidFill>
              </a:rPr>
              <a:t>Components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388" name="Title 8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200" b="1" dirty="0" smtClean="0">
                <a:solidFill>
                  <a:srgbClr val="FFC000"/>
                </a:solidFill>
              </a:rPr>
              <a:t>RS Components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公司简介</a:t>
            </a:r>
            <a:endParaRPr lang="en-US" altLang="en-US" sz="3200" b="1" dirty="0" smtClean="0">
              <a:solidFill>
                <a:srgbClr val="FFC000"/>
              </a:solidFill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862138" y="2016125"/>
            <a:ext cx="5376862" cy="1524000"/>
            <a:chOff x="1862669" y="2016145"/>
            <a:chExt cx="5376342" cy="1524510"/>
          </a:xfrm>
        </p:grpSpPr>
        <p:sp>
          <p:nvSpPr>
            <p:cNvPr id="16401" name="TextBox 39"/>
            <p:cNvSpPr txBox="1">
              <a:spLocks noChangeArrowheads="1"/>
            </p:cNvSpPr>
            <p:nvPr/>
          </p:nvSpPr>
          <p:spPr bwMode="auto">
            <a:xfrm>
              <a:off x="1929873" y="2070101"/>
              <a:ext cx="1160460" cy="431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D52B1E"/>
                  </a:solidFill>
                </a:rPr>
                <a:t>1990</a:t>
              </a:r>
            </a:p>
            <a:p>
              <a:r>
                <a:rPr lang="zh-CN" altLang="en-US" sz="900" dirty="0" smtClean="0"/>
                <a:t>开始在亚洲和欧洲拓展国际版图</a:t>
              </a:r>
              <a:r>
                <a:rPr lang="en-US" altLang="zh-CN" sz="900" dirty="0" smtClean="0"/>
                <a:t>.</a:t>
              </a:r>
              <a:endParaRPr lang="en-US" sz="900" dirty="0"/>
            </a:p>
          </p:txBody>
        </p:sp>
        <p:sp>
          <p:nvSpPr>
            <p:cNvPr id="16402" name="TextBox 41"/>
            <p:cNvSpPr txBox="1">
              <a:spLocks noChangeArrowheads="1"/>
            </p:cNvSpPr>
            <p:nvPr/>
          </p:nvSpPr>
          <p:spPr bwMode="auto">
            <a:xfrm>
              <a:off x="4093108" y="2070101"/>
              <a:ext cx="1190092" cy="56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D52B1E"/>
                  </a:solidFill>
                </a:rPr>
                <a:t>2000</a:t>
              </a:r>
            </a:p>
            <a:p>
              <a:r>
                <a:rPr lang="en-US" sz="900" dirty="0" err="1"/>
                <a:t>Electrocomponents</a:t>
              </a:r>
              <a:r>
                <a:rPr lang="en-US" sz="900" dirty="0"/>
                <a:t> PLC </a:t>
              </a:r>
              <a:r>
                <a:rPr lang="zh-CN" altLang="en-US" sz="900" dirty="0" smtClean="0"/>
                <a:t>加入</a:t>
              </a:r>
              <a:r>
                <a:rPr lang="en-US" altLang="zh-CN" sz="900" dirty="0" smtClean="0"/>
                <a:t>FTSE</a:t>
              </a:r>
              <a:r>
                <a:rPr lang="zh-CN" altLang="en-US" sz="900" dirty="0" smtClean="0"/>
                <a:t> </a:t>
              </a:r>
              <a:r>
                <a:rPr lang="en-US" altLang="zh-CN" sz="900" dirty="0" smtClean="0"/>
                <a:t>100</a:t>
              </a:r>
              <a:r>
                <a:rPr lang="zh-CN" altLang="en-US" sz="900" dirty="0" smtClean="0"/>
                <a:t>指数的英国最大公司</a:t>
              </a:r>
              <a:r>
                <a:rPr lang="en-US" sz="900" dirty="0" smtClean="0"/>
                <a:t>.</a:t>
              </a:r>
              <a:endParaRPr lang="en-US" sz="900" dirty="0"/>
            </a:p>
          </p:txBody>
        </p:sp>
        <p:sp>
          <p:nvSpPr>
            <p:cNvPr id="16403" name="TextBox 43"/>
            <p:cNvSpPr txBox="1">
              <a:spLocks noChangeArrowheads="1"/>
            </p:cNvSpPr>
            <p:nvPr/>
          </p:nvSpPr>
          <p:spPr bwMode="auto">
            <a:xfrm>
              <a:off x="5871110" y="2097660"/>
              <a:ext cx="1367901" cy="70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D52B1E"/>
                  </a:solidFill>
                </a:rPr>
                <a:t>2011</a:t>
              </a:r>
            </a:p>
            <a:p>
              <a:r>
                <a:rPr lang="zh-CN" altLang="en-US" sz="900" dirty="0" smtClean="0"/>
                <a:t>每</a:t>
              </a:r>
              <a:r>
                <a:rPr lang="en-US" altLang="zh-CN" sz="900" dirty="0" smtClean="0"/>
                <a:t>2</a:t>
              </a:r>
              <a:r>
                <a:rPr lang="zh-CN" altLang="en-US" sz="900" dirty="0" smtClean="0"/>
                <a:t>秒钟处理一个包裹的出货效率</a:t>
              </a:r>
              <a:r>
                <a:rPr lang="en-US" sz="900" dirty="0" smtClean="0"/>
                <a:t>,</a:t>
              </a:r>
              <a:r>
                <a:rPr lang="zh-CN" altLang="en-US" sz="900" dirty="0" smtClean="0"/>
                <a:t>让我们荣获权威性供应链杰出奖的</a:t>
              </a:r>
              <a:r>
                <a:rPr lang="en-US" sz="900" dirty="0" smtClean="0"/>
                <a:t>‘</a:t>
              </a:r>
              <a:r>
                <a:rPr lang="zh-CN" altLang="en-US" sz="900" dirty="0" smtClean="0"/>
                <a:t>卓越运营奖</a:t>
              </a:r>
              <a:r>
                <a:rPr lang="en-US" sz="900" dirty="0" smtClean="0"/>
                <a:t>’</a:t>
              </a:r>
              <a:endParaRPr lang="en-US" sz="900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 flipH="1" flipV="1">
              <a:off x="1402140" y="2544960"/>
              <a:ext cx="922646" cy="1587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3550608" y="2566399"/>
              <a:ext cx="946467" cy="158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029890" y="2777606"/>
              <a:ext cx="1524510" cy="158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1016001" y="4008438"/>
            <a:ext cx="7632699" cy="1343026"/>
            <a:chOff x="1016003" y="4008707"/>
            <a:chExt cx="7632697" cy="1342479"/>
          </a:xfrm>
        </p:grpSpPr>
        <p:sp>
          <p:nvSpPr>
            <p:cNvPr id="16393" name="TextBox 38"/>
            <p:cNvSpPr txBox="1">
              <a:spLocks noChangeArrowheads="1"/>
            </p:cNvSpPr>
            <p:nvPr/>
          </p:nvSpPr>
          <p:spPr bwMode="auto">
            <a:xfrm>
              <a:off x="1091677" y="4521200"/>
              <a:ext cx="1338256" cy="56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D52B1E"/>
                  </a:solidFill>
                </a:rPr>
                <a:t>1937</a:t>
              </a:r>
            </a:p>
            <a:p>
              <a:r>
                <a:rPr lang="en-US" sz="900" dirty="0"/>
                <a:t>JH </a:t>
              </a:r>
              <a:r>
                <a:rPr lang="en-US" sz="900" dirty="0" err="1"/>
                <a:t>Waring</a:t>
              </a:r>
              <a:r>
                <a:rPr lang="en-US" sz="900" dirty="0"/>
                <a:t> and PM </a:t>
              </a:r>
              <a:r>
                <a:rPr lang="en-US" sz="900" dirty="0" err="1"/>
                <a:t>Sebestyen</a:t>
              </a:r>
              <a:r>
                <a:rPr lang="en-US" sz="900" dirty="0"/>
                <a:t> </a:t>
              </a:r>
              <a:r>
                <a:rPr lang="zh-CN" altLang="en-US" sz="900" dirty="0" smtClean="0"/>
                <a:t>在伦敦</a:t>
              </a:r>
              <a:endParaRPr lang="en-US" altLang="zh-CN" sz="900" dirty="0" smtClean="0"/>
            </a:p>
            <a:p>
              <a:r>
                <a:rPr lang="zh-CN" altLang="en-US" sz="900" dirty="0" smtClean="0"/>
                <a:t>创建了</a:t>
              </a:r>
              <a:r>
                <a:rPr lang="en-US" sz="900" dirty="0" smtClean="0"/>
                <a:t> </a:t>
              </a:r>
              <a:r>
                <a:rPr lang="en-US" sz="900" dirty="0" err="1"/>
                <a:t>Radiospares</a:t>
              </a:r>
              <a:r>
                <a:rPr lang="en-US" sz="900" dirty="0"/>
                <a:t> </a:t>
              </a:r>
              <a:r>
                <a:rPr lang="en-US" sz="900" dirty="0" smtClean="0"/>
                <a:t>.</a:t>
              </a:r>
              <a:endParaRPr lang="en-US" sz="900" dirty="0"/>
            </a:p>
          </p:txBody>
        </p:sp>
        <p:sp>
          <p:nvSpPr>
            <p:cNvPr id="16394" name="TextBox 40"/>
            <p:cNvSpPr txBox="1">
              <a:spLocks noChangeArrowheads="1"/>
            </p:cNvSpPr>
            <p:nvPr/>
          </p:nvSpPr>
          <p:spPr bwMode="auto">
            <a:xfrm>
              <a:off x="2912008" y="4512733"/>
              <a:ext cx="1647292" cy="56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D52B1E"/>
                  </a:solidFill>
                </a:rPr>
                <a:t>1998</a:t>
              </a:r>
            </a:p>
            <a:p>
              <a:r>
                <a:rPr lang="zh-CN" altLang="en-US" sz="900" dirty="0" smtClean="0"/>
                <a:t>英国业界首创的全功能</a:t>
              </a:r>
              <a:r>
                <a:rPr lang="en-US" sz="900" dirty="0" smtClean="0"/>
                <a:t>B2B</a:t>
              </a:r>
              <a:r>
                <a:rPr lang="zh-CN" altLang="en-US" sz="900" dirty="0" smtClean="0"/>
                <a:t>商务网站</a:t>
              </a:r>
              <a:r>
                <a:rPr lang="en-US" altLang="zh-CN" sz="900" dirty="0" smtClean="0"/>
                <a:t>,</a:t>
              </a:r>
              <a:r>
                <a:rPr lang="zh-CN" altLang="en-US" sz="900" dirty="0" smtClean="0"/>
                <a:t>提供</a:t>
              </a:r>
              <a:r>
                <a:rPr lang="en-US" altLang="zh-CN" sz="900" dirty="0" smtClean="0"/>
                <a:t>24</a:t>
              </a:r>
              <a:r>
                <a:rPr lang="zh-CN" altLang="en-US" sz="900" dirty="0" smtClean="0"/>
                <a:t>小时快速、简易的电子及维修产品的下单服务</a:t>
              </a:r>
              <a:r>
                <a:rPr lang="en-US" altLang="zh-CN" sz="900" dirty="0" smtClean="0"/>
                <a:t>.</a:t>
              </a:r>
              <a:endParaRPr lang="en-US" sz="900" dirty="0"/>
            </a:p>
          </p:txBody>
        </p:sp>
        <p:sp>
          <p:nvSpPr>
            <p:cNvPr id="16395" name="TextBox 42"/>
            <p:cNvSpPr txBox="1">
              <a:spLocks noChangeArrowheads="1"/>
            </p:cNvSpPr>
            <p:nvPr/>
          </p:nvSpPr>
          <p:spPr bwMode="auto">
            <a:xfrm>
              <a:off x="4944009" y="4382701"/>
              <a:ext cx="1634592" cy="707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D52B1E"/>
                  </a:solidFill>
                </a:rPr>
                <a:t>2002</a:t>
              </a:r>
            </a:p>
            <a:p>
              <a:r>
                <a:rPr lang="zh-CN" altLang="en-US" sz="900" dirty="0" smtClean="0"/>
                <a:t>我们在市场率先提供</a:t>
              </a:r>
              <a:endParaRPr lang="en-US" altLang="zh-CN" sz="900" dirty="0" smtClean="0"/>
            </a:p>
            <a:p>
              <a:r>
                <a:rPr lang="en-US" sz="900" dirty="0" smtClean="0"/>
                <a:t>RS </a:t>
              </a:r>
              <a:r>
                <a:rPr lang="en-US" altLang="zh-CN" sz="900" dirty="0" err="1" smtClean="0"/>
                <a:t>P</a:t>
              </a:r>
              <a:r>
                <a:rPr lang="en-US" sz="900" dirty="0" err="1" smtClean="0"/>
                <a:t>urchasingManager</a:t>
              </a:r>
              <a:r>
                <a:rPr lang="en-US" sz="900" baseline="30000" dirty="0" err="1" smtClean="0"/>
                <a:t>TM</a:t>
              </a:r>
              <a:endParaRPr lang="en-US" sz="900" baseline="30000" dirty="0" smtClean="0"/>
            </a:p>
            <a:p>
              <a:r>
                <a:rPr lang="zh-CN" altLang="en-US" sz="900" dirty="0" smtClean="0"/>
                <a:t>免费电子采购工具</a:t>
              </a:r>
              <a:r>
                <a:rPr lang="en-US" sz="900" dirty="0" smtClean="0"/>
                <a:t>, </a:t>
              </a:r>
            </a:p>
            <a:p>
              <a:r>
                <a:rPr lang="zh-CN" altLang="en-US" sz="900" dirty="0" smtClean="0"/>
                <a:t>为企业有效节约时间与开支。</a:t>
              </a:r>
              <a:r>
                <a:rPr lang="en-US" altLang="zh-CN" sz="900" dirty="0" smtClean="0"/>
                <a:t>.</a:t>
              </a:r>
              <a:endParaRPr lang="en-US" sz="900" dirty="0"/>
            </a:p>
          </p:txBody>
        </p:sp>
        <p:sp>
          <p:nvSpPr>
            <p:cNvPr id="16396" name="TextBox 44"/>
            <p:cNvSpPr txBox="1">
              <a:spLocks noChangeArrowheads="1"/>
            </p:cNvSpPr>
            <p:nvPr/>
          </p:nvSpPr>
          <p:spPr bwMode="auto">
            <a:xfrm>
              <a:off x="6874410" y="4648208"/>
              <a:ext cx="1774290" cy="43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D52B1E"/>
                  </a:solidFill>
                </a:rPr>
                <a:t>2012</a:t>
              </a:r>
            </a:p>
            <a:p>
              <a:r>
                <a:rPr lang="en-US" sz="900" dirty="0"/>
                <a:t>RS Components </a:t>
              </a:r>
              <a:r>
                <a:rPr lang="zh-CN" altLang="en-US" sz="900" dirty="0" smtClean="0"/>
                <a:t>荣获英国最崇高的企业奖项</a:t>
              </a:r>
              <a:r>
                <a:rPr lang="en-US" altLang="zh-CN" sz="900" dirty="0" smtClean="0"/>
                <a:t>——</a:t>
              </a:r>
              <a:r>
                <a:rPr lang="zh-CN" altLang="en-US" sz="900" dirty="0" smtClean="0"/>
                <a:t>“女王企业奖”</a:t>
              </a:r>
              <a:r>
                <a:rPr lang="en-US" sz="900" dirty="0" smtClean="0"/>
                <a:t> </a:t>
              </a:r>
              <a:endParaRPr lang="en-US" sz="9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97867" y="4661697"/>
              <a:ext cx="837859" cy="158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2271944" y="4771983"/>
              <a:ext cx="1125080" cy="1587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4350761" y="4537922"/>
              <a:ext cx="1060018" cy="158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6213718" y="4754528"/>
              <a:ext cx="1191728" cy="1587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zh-CN" altLang="en-US" dirty="0" smtClean="0"/>
              <a:t>孙燕林</a:t>
            </a:r>
            <a:endParaRPr lang="en-US" altLang="zh-CN" dirty="0" smtClean="0"/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Catherine.Sun@rs-components.com</a:t>
            </a:r>
          </a:p>
          <a:p>
            <a:r>
              <a:rPr lang="en-US" dirty="0" smtClean="0"/>
              <a:t>136 6187 3655</a:t>
            </a:r>
            <a:endParaRPr lang="en-GB" dirty="0" smtClean="0"/>
          </a:p>
        </p:txBody>
      </p:sp>
      <p:sp>
        <p:nvSpPr>
          <p:cNvPr id="4" name="矩形 3"/>
          <p:cNvSpPr/>
          <p:nvPr/>
        </p:nvSpPr>
        <p:spPr>
          <a:xfrm>
            <a:off x="1259632" y="260648"/>
            <a:ext cx="6349816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23900" b="1" cap="all" dirty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谢谢</a:t>
            </a:r>
            <a:endParaRPr lang="zh-CN" altLang="en-US" sz="5400" b="1" cap="all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" descr="world ma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2108200"/>
            <a:ext cx="7231062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C000"/>
                </a:solidFill>
              </a:rPr>
              <a:t>我们的足迹</a:t>
            </a:r>
            <a:endParaRPr lang="en-US" sz="3200" b="1" dirty="0" smtClean="0">
              <a:solidFill>
                <a:srgbClr val="FFC000"/>
              </a:solidFill>
            </a:endParaRPr>
          </a:p>
        </p:txBody>
      </p:sp>
      <p:sp>
        <p:nvSpPr>
          <p:cNvPr id="17413" name="Rectangle 17"/>
          <p:cNvSpPr>
            <a:spLocks noChangeArrowheads="1"/>
          </p:cNvSpPr>
          <p:nvPr/>
        </p:nvSpPr>
        <p:spPr bwMode="auto">
          <a:xfrm>
            <a:off x="2123728" y="1340768"/>
            <a:ext cx="75771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b="1" dirty="0" smtClean="0">
                <a:solidFill>
                  <a:srgbClr val="FFC000"/>
                </a:solidFill>
                <a:ea typeface="PMingLiU" pitchFamily="18" charset="-120"/>
              </a:rPr>
              <a:t>全球领先的高效电子和维护产品分销商</a:t>
            </a:r>
            <a:endParaRPr lang="en-GB" altLang="zh-TW" b="1" dirty="0">
              <a:solidFill>
                <a:srgbClr val="FFC000"/>
              </a:solidFill>
              <a:ea typeface="PMingLiU" pitchFamily="18" charset="-12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57200" y="2497541"/>
            <a:ext cx="8242300" cy="1579144"/>
            <a:chOff x="457200" y="1938469"/>
            <a:chExt cx="8242300" cy="1579433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7216775" y="1938469"/>
              <a:ext cx="1482725" cy="1569909"/>
              <a:chOff x="7216053" y="1938572"/>
              <a:chExt cx="1483447" cy="1569652"/>
            </a:xfrm>
          </p:grpSpPr>
          <p:sp>
            <p:nvSpPr>
              <p:cNvPr id="17429" name="TextBox 13"/>
              <p:cNvSpPr txBox="1">
                <a:spLocks noChangeAspect="1" noChangeArrowheads="1"/>
              </p:cNvSpPr>
              <p:nvPr/>
            </p:nvSpPr>
            <p:spPr bwMode="auto">
              <a:xfrm>
                <a:off x="7289800" y="1938572"/>
                <a:ext cx="1409700" cy="437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b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zh-CN" altLang="en-US" sz="1200" b="1" dirty="0" smtClean="0">
                    <a:solidFill>
                      <a:srgbClr val="C00000"/>
                    </a:solidFill>
                  </a:rPr>
                  <a:t>每天派送</a:t>
                </a:r>
                <a:endParaRPr lang="en-US" altLang="zh-CN" sz="1200" b="1" dirty="0" smtClean="0">
                  <a:solidFill>
                    <a:srgbClr val="C00000"/>
                  </a:solidFill>
                </a:endParaRPr>
              </a:p>
              <a:p>
                <a:pPr algn="ctr">
                  <a:lnSpc>
                    <a:spcPts val="1800"/>
                  </a:lnSpc>
                </a:pPr>
                <a:r>
                  <a:rPr lang="en-US" sz="1200" b="1" dirty="0" smtClean="0">
                    <a:solidFill>
                      <a:srgbClr val="C00000"/>
                    </a:solidFill>
                  </a:rPr>
                  <a:t>44,000</a:t>
                </a:r>
                <a:r>
                  <a:rPr lang="zh-CN" altLang="en-US" sz="1200" b="1" dirty="0" smtClean="0">
                    <a:solidFill>
                      <a:srgbClr val="C00000"/>
                    </a:solidFill>
                  </a:rPr>
                  <a:t>份包裹</a:t>
                </a:r>
                <a:endParaRPr lang="en-US" sz="1300" b="1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40" name="Picture 39" descr="Warehouse inside.JPG"/>
              <p:cNvPicPr>
                <a:picLocks noChangeAspect="1"/>
              </p:cNvPicPr>
              <p:nvPr/>
            </p:nvPicPr>
            <p:blipFill>
              <a:blip r:embed="rId3" cstate="print"/>
              <a:srcRect l="2471" t="21810" r="22055"/>
              <a:stretch>
                <a:fillRect/>
              </a:stretch>
            </p:blipFill>
            <p:spPr>
              <a:xfrm>
                <a:off x="7216053" y="2492216"/>
                <a:ext cx="1470747" cy="1016008"/>
              </a:xfrm>
              <a:prstGeom prst="rect">
                <a:avLst/>
              </a:prstGeom>
              <a:ln>
                <a:noFill/>
              </a:ln>
              <a:effectLst>
                <a:reflection stA="30000" endPos="40000" dir="5400000" sy="-100000" algn="bl" rotWithShape="0"/>
              </a:effectLst>
            </p:spPr>
          </p:pic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5529263" y="2167676"/>
              <a:ext cx="1530350" cy="1340700"/>
              <a:chOff x="5528806" y="2167743"/>
              <a:chExt cx="1530806" cy="1340481"/>
            </a:xfrm>
          </p:grpSpPr>
          <p:sp>
            <p:nvSpPr>
              <p:cNvPr id="17427" name="TextBox 13"/>
              <p:cNvSpPr txBox="1">
                <a:spLocks noChangeAspect="1" noChangeArrowheads="1"/>
              </p:cNvSpPr>
              <p:nvPr/>
            </p:nvSpPr>
            <p:spPr bwMode="auto">
              <a:xfrm>
                <a:off x="5561012" y="2167743"/>
                <a:ext cx="1498600" cy="208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b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zh-CN" altLang="en-US" sz="1200" b="1" dirty="0" smtClean="0">
                    <a:solidFill>
                      <a:srgbClr val="C00000"/>
                    </a:solidFill>
                  </a:rPr>
                  <a:t>全球</a:t>
                </a:r>
                <a:r>
                  <a:rPr lang="en-US" sz="1200" b="1" dirty="0" smtClean="0">
                    <a:solidFill>
                      <a:srgbClr val="C00000"/>
                    </a:solidFill>
                  </a:rPr>
                  <a:t>17</a:t>
                </a:r>
                <a:r>
                  <a:rPr lang="zh-CN" altLang="en-US" sz="1200" b="1" dirty="0" smtClean="0">
                    <a:solidFill>
                      <a:srgbClr val="C00000"/>
                    </a:solidFill>
                  </a:rPr>
                  <a:t>个仓库</a:t>
                </a:r>
                <a:endParaRPr lang="en-US" sz="1300" b="1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41" name="Picture 40" descr="NUNEAT_38.jpg"/>
              <p:cNvPicPr>
                <a:picLocks noChangeAspect="1"/>
              </p:cNvPicPr>
              <p:nvPr/>
            </p:nvPicPr>
            <p:blipFill>
              <a:blip r:embed="rId4" cstate="print"/>
              <a:srcRect t="21853" r="3657" b="34012"/>
              <a:stretch>
                <a:fillRect/>
              </a:stretch>
            </p:blipFill>
            <p:spPr>
              <a:xfrm>
                <a:off x="5528806" y="2492216"/>
                <a:ext cx="1473306" cy="1016008"/>
              </a:xfrm>
              <a:prstGeom prst="rect">
                <a:avLst/>
              </a:prstGeom>
              <a:ln>
                <a:noFill/>
              </a:ln>
              <a:effectLst>
                <a:reflection stA="30000" endPos="40000" dir="5400000" sy="-100000" algn="bl" rotWithShape="0"/>
              </a:effectLst>
            </p:spPr>
          </p:pic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594100" y="1951288"/>
              <a:ext cx="1927225" cy="1555502"/>
              <a:chOff x="3594100" y="1951390"/>
              <a:chExt cx="1927225" cy="1555267"/>
            </a:xfrm>
          </p:grpSpPr>
          <p:sp>
            <p:nvSpPr>
              <p:cNvPr id="17425" name="TextBox 13"/>
              <p:cNvSpPr txBox="1">
                <a:spLocks noChangeAspect="1" noChangeArrowheads="1"/>
              </p:cNvSpPr>
              <p:nvPr/>
            </p:nvSpPr>
            <p:spPr bwMode="auto">
              <a:xfrm>
                <a:off x="3594100" y="1951390"/>
                <a:ext cx="1927225" cy="437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b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zh-CN" altLang="en-US" sz="1200" b="1" dirty="0" smtClean="0">
                    <a:solidFill>
                      <a:srgbClr val="C00000"/>
                    </a:solidFill>
                  </a:rPr>
                  <a:t>服务全球超过</a:t>
                </a:r>
                <a:endParaRPr lang="en-US" altLang="zh-CN" sz="1200" b="1" dirty="0" smtClean="0">
                  <a:solidFill>
                    <a:srgbClr val="C00000"/>
                  </a:solidFill>
                </a:endParaRPr>
              </a:p>
              <a:p>
                <a:pPr algn="ctr">
                  <a:lnSpc>
                    <a:spcPts val="1800"/>
                  </a:lnSpc>
                </a:pPr>
                <a:r>
                  <a:rPr lang="en-US" altLang="zh-CN" sz="1200" b="1" dirty="0" smtClean="0">
                    <a:solidFill>
                      <a:srgbClr val="C00000"/>
                    </a:solidFill>
                  </a:rPr>
                  <a:t>1</a:t>
                </a:r>
                <a:r>
                  <a:rPr lang="zh-CN" altLang="en-US" sz="1200" b="1" dirty="0" smtClean="0">
                    <a:solidFill>
                      <a:srgbClr val="C00000"/>
                    </a:solidFill>
                  </a:rPr>
                  <a:t>百万的工程师</a:t>
                </a:r>
                <a:endParaRPr lang="en-US" sz="1300" b="1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42" name="Picture 41" descr="142841174.jpg"/>
              <p:cNvPicPr>
                <a:picLocks noChangeAspect="1"/>
              </p:cNvPicPr>
              <p:nvPr/>
            </p:nvPicPr>
            <p:blipFill>
              <a:blip r:embed="rId5" cstate="print"/>
              <a:srcRect l="6675" t="8791" r="12148" b="6593"/>
              <a:stretch>
                <a:fillRect/>
              </a:stretch>
            </p:blipFill>
            <p:spPr bwMode="auto">
              <a:xfrm>
                <a:off x="3854970" y="2492216"/>
                <a:ext cx="1459896" cy="1014441"/>
              </a:xfrm>
              <a:prstGeom prst="rect">
                <a:avLst/>
              </a:prstGeom>
              <a:ln>
                <a:noFill/>
              </a:ln>
              <a:effectLst>
                <a:reflection stA="30000" endPos="40000" dir="5400000" sy="-100000" algn="bl" rotWithShape="0"/>
              </a:effectLst>
            </p:spPr>
          </p:pic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57200" y="1951448"/>
              <a:ext cx="1470025" cy="1564866"/>
              <a:chOff x="457200" y="1951539"/>
              <a:chExt cx="1469760" cy="1564066"/>
            </a:xfrm>
          </p:grpSpPr>
          <p:sp>
            <p:nvSpPr>
              <p:cNvPr id="17423" name="TextBox 13"/>
              <p:cNvSpPr txBox="1">
                <a:spLocks noChangeAspect="1" noChangeArrowheads="1"/>
              </p:cNvSpPr>
              <p:nvPr/>
            </p:nvSpPr>
            <p:spPr bwMode="auto">
              <a:xfrm>
                <a:off x="457200" y="1951539"/>
                <a:ext cx="1435100" cy="437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b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200" b="1" dirty="0" smtClean="0">
                    <a:solidFill>
                      <a:srgbClr val="C00000"/>
                    </a:solidFill>
                  </a:rPr>
                  <a:t>32</a:t>
                </a:r>
                <a:r>
                  <a:rPr lang="zh-CN" altLang="en-US" sz="1200" b="1" dirty="0" smtClean="0">
                    <a:solidFill>
                      <a:srgbClr val="C00000"/>
                    </a:solidFill>
                  </a:rPr>
                  <a:t>个国家</a:t>
                </a:r>
                <a:endParaRPr lang="en-US" altLang="zh-CN" sz="1200" b="1" dirty="0" smtClean="0">
                  <a:solidFill>
                    <a:srgbClr val="C00000"/>
                  </a:solidFill>
                </a:endParaRPr>
              </a:p>
              <a:p>
                <a:pPr algn="ctr">
                  <a:lnSpc>
                    <a:spcPts val="1800"/>
                  </a:lnSpc>
                </a:pPr>
                <a:r>
                  <a:rPr lang="zh-CN" altLang="en-US" sz="1200" b="1" dirty="0" smtClean="0">
                    <a:solidFill>
                      <a:srgbClr val="C00000"/>
                    </a:solidFill>
                  </a:rPr>
                  <a:t>建立直属机构</a:t>
                </a:r>
                <a:r>
                  <a:rPr lang="en-US" sz="1200" b="1" dirty="0" smtClean="0">
                    <a:solidFill>
                      <a:srgbClr val="C00000"/>
                    </a:solidFill>
                  </a:rPr>
                  <a:t> </a:t>
                </a:r>
                <a:endParaRPr lang="en-US" sz="1200" b="1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46" name="Picture 45" descr="exteriornew.jpg"/>
              <p:cNvPicPr>
                <a:picLocks noChangeAspect="1"/>
              </p:cNvPicPr>
              <p:nvPr/>
            </p:nvPicPr>
            <p:blipFill>
              <a:blip r:embed="rId6" cstate="print"/>
              <a:srcRect l="9615" t="3925" r="3846" b="5637"/>
              <a:stretch>
                <a:fillRect/>
              </a:stretch>
            </p:blipFill>
            <p:spPr>
              <a:xfrm>
                <a:off x="457200" y="2492216"/>
                <a:ext cx="1469760" cy="1023389"/>
              </a:xfrm>
              <a:prstGeom prst="rect">
                <a:avLst/>
              </a:prstGeom>
              <a:ln>
                <a:noFill/>
              </a:ln>
              <a:effectLst>
                <a:reflection stA="30000" endPos="40000" dir="5400000" sy="-100000" algn="bl" rotWithShape="0"/>
              </a:effectLst>
            </p:spPr>
          </p:pic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141538" y="1951028"/>
              <a:ext cx="1500187" cy="1566874"/>
              <a:chOff x="2140900" y="1951147"/>
              <a:chExt cx="1500130" cy="1567474"/>
            </a:xfrm>
          </p:grpSpPr>
          <p:sp>
            <p:nvSpPr>
              <p:cNvPr id="17421" name="TextBox 13"/>
              <p:cNvSpPr txBox="1">
                <a:spLocks noChangeAspect="1" noChangeArrowheads="1"/>
              </p:cNvSpPr>
              <p:nvPr/>
            </p:nvSpPr>
            <p:spPr bwMode="auto">
              <a:xfrm>
                <a:off x="2262188" y="1951147"/>
                <a:ext cx="1250950" cy="437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b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200" b="1" dirty="0" smtClean="0">
                    <a:solidFill>
                      <a:srgbClr val="C00000"/>
                    </a:solidFill>
                  </a:rPr>
                  <a:t>37</a:t>
                </a:r>
                <a:r>
                  <a:rPr lang="zh-CN" altLang="en-US" sz="1200" b="1" dirty="0" smtClean="0">
                    <a:solidFill>
                      <a:srgbClr val="C00000"/>
                    </a:solidFill>
                  </a:rPr>
                  <a:t>个国家</a:t>
                </a:r>
                <a:endParaRPr lang="en-US" altLang="zh-CN" sz="1200" b="1" dirty="0" smtClean="0">
                  <a:solidFill>
                    <a:srgbClr val="C00000"/>
                  </a:solidFill>
                </a:endParaRPr>
              </a:p>
              <a:p>
                <a:pPr algn="ctr">
                  <a:lnSpc>
                    <a:spcPts val="1800"/>
                  </a:lnSpc>
                </a:pPr>
                <a:r>
                  <a:rPr lang="zh-CN" altLang="en-US" sz="1200" b="1" dirty="0" smtClean="0">
                    <a:solidFill>
                      <a:srgbClr val="C00000"/>
                    </a:solidFill>
                  </a:rPr>
                  <a:t>设立代理商</a:t>
                </a:r>
                <a:endParaRPr lang="en-US" sz="1300" b="1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6" name="Picture 15" descr="73930711.jpg"/>
              <p:cNvPicPr>
                <a:picLocks noChangeAspect="1"/>
              </p:cNvPicPr>
              <p:nvPr/>
            </p:nvPicPr>
            <p:blipFill>
              <a:blip r:embed="rId7" cstate="print"/>
              <a:srcRect t="15142" b="33506"/>
              <a:stretch>
                <a:fillRect/>
              </a:stretch>
            </p:blipFill>
            <p:spPr>
              <a:xfrm>
                <a:off x="2140900" y="2492216"/>
                <a:ext cx="1500130" cy="1026405"/>
              </a:xfrm>
              <a:prstGeom prst="rect">
                <a:avLst/>
              </a:prstGeom>
              <a:ln>
                <a:noFill/>
              </a:ln>
              <a:effectLst>
                <a:reflection stA="43000" endPos="46000" dir="5400000" sy="-100000" algn="bl" rotWithShape="0"/>
              </a:effec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C000"/>
                </a:solidFill>
              </a:rPr>
              <a:t>提供最新技术产品</a:t>
            </a:r>
            <a:endParaRPr lang="en-US" sz="3200" b="1" dirty="0" smtClean="0">
              <a:solidFill>
                <a:srgbClr val="FFC000"/>
              </a:solidFill>
            </a:endParaRP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0" y="3263900"/>
            <a:ext cx="9144000" cy="1489075"/>
            <a:chOff x="0" y="4000500"/>
            <a:chExt cx="9144000" cy="1489683"/>
          </a:xfrm>
        </p:grpSpPr>
        <p:sp>
          <p:nvSpPr>
            <p:cNvPr id="17" name="Rectangle 16"/>
            <p:cNvSpPr/>
            <p:nvPr/>
          </p:nvSpPr>
          <p:spPr>
            <a:xfrm>
              <a:off x="0" y="4000500"/>
              <a:ext cx="9144000" cy="32398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 smtClean="0">
                  <a:latin typeface="Arial"/>
                </a:rPr>
                <a:t>全球无与伦比的自动化控制产品</a:t>
              </a:r>
              <a:endParaRPr lang="en-US" sz="1600" b="1" dirty="0">
                <a:latin typeface="Arial"/>
              </a:endParaRPr>
            </a:p>
          </p:txBody>
        </p:sp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2216228" y="4470189"/>
              <a:ext cx="4762344" cy="215375"/>
              <a:chOff x="457200" y="2415503"/>
              <a:chExt cx="7862982" cy="355600"/>
            </a:xfrm>
          </p:grpSpPr>
          <p:pic>
            <p:nvPicPr>
              <p:cNvPr id="20576" name="Picture 2" descr="http://upload.wikimedia.org/wikipedia/en/thumb/d/dd/Schneider_Electric.svg/200px-Schneider_Electric.svg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" y="2426714"/>
                <a:ext cx="1110573" cy="333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77" name="Picture 4" descr="siemens 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92144" y="2445086"/>
                <a:ext cx="1271416" cy="296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78" name="Picture 6" descr="Phoenix Contac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38942" y="2439646"/>
                <a:ext cx="1181240" cy="307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79" name="Picture 8" descr="SMC - Manufacturing Pneumatics Worldwide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459" t="14961" r="67908" b="15218"/>
              <a:stretch>
                <a:fillRect/>
              </a:stretch>
            </p:blipFill>
            <p:spPr bwMode="auto">
              <a:xfrm>
                <a:off x="3487932" y="2415503"/>
                <a:ext cx="982383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80" name="Picture 10" descr="http://www02.abb.com/global/gad/gad01638.nsf/images/shared_abblogo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794686" y="2474607"/>
                <a:ext cx="579237" cy="237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81" name="Picture 12" descr="OMRON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98294" y="2477826"/>
                <a:ext cx="1116277" cy="230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28"/>
            <p:cNvGrpSpPr>
              <a:grpSpLocks/>
            </p:cNvGrpSpPr>
            <p:nvPr/>
          </p:nvGrpSpPr>
          <p:grpSpPr bwMode="auto">
            <a:xfrm>
              <a:off x="745067" y="4880158"/>
              <a:ext cx="7704666" cy="610025"/>
              <a:chOff x="745067" y="4892858"/>
              <a:chExt cx="7704666" cy="610025"/>
            </a:xfrm>
          </p:grpSpPr>
          <p:grpSp>
            <p:nvGrpSpPr>
              <p:cNvPr id="5" name="Group 73"/>
              <p:cNvGrpSpPr>
                <a:grpSpLocks/>
              </p:cNvGrpSpPr>
              <p:nvPr/>
            </p:nvGrpSpPr>
            <p:grpSpPr bwMode="auto">
              <a:xfrm>
                <a:off x="754975" y="4892858"/>
                <a:ext cx="7665034" cy="218474"/>
                <a:chOff x="499533" y="2995338"/>
                <a:chExt cx="8187267" cy="233359"/>
              </a:xfrm>
            </p:grpSpPr>
            <p:pic>
              <p:nvPicPr>
                <p:cNvPr id="20564" name="Picture 14" descr="www.TESensors.com">
                  <a:hlinkClick r:id="rId10" tooltip="www.TESensors.com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99533" y="3004359"/>
                  <a:ext cx="786370" cy="2153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65" name="Picture 16" descr="Eaton">
                  <a:hlinkClick r:id="rId1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898085" y="3015104"/>
                  <a:ext cx="581479" cy="1938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66" name="Picture 18" descr="http://honeywell.com/_layouts/1033/CorpInternet/Images/honeywell_logo.png">
                  <a:hlinkClick r:id="rId1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587696" y="3050023"/>
                  <a:ext cx="658091" cy="1239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67" name="Picture 20" descr="http://www.crouzet.com/_images/logo-crouzet.jpg">
                  <a:hlinkClick r:id="rId16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837603" y="2995338"/>
                  <a:ext cx="658316" cy="2333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68" name="Picture 38" descr="Pilz">
                  <a:hlinkClick r:id="rId1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clrChange>
                    <a:clrFrom>
                      <a:srgbClr val="E9F0FA"/>
                    </a:clrFrom>
                    <a:clrTo>
                      <a:srgbClr val="E9F0F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412558" y="3035621"/>
                  <a:ext cx="274242" cy="152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69" name="Picture 44" descr="Pepperl+Fuchs, Inc. - Worldwide leader in Process Automation and Factory Automation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031493" y="3041292"/>
                  <a:ext cx="959847" cy="1414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70" name="Picture 46" descr="Klaxon">
                  <a:hlinkClick r:id="rId21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4284778" y="3051666"/>
                  <a:ext cx="444693" cy="1207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71" name="Picture 56" descr="Harting - People, Power, Partnership">
                  <a:hlinkClick r:id="rId23" tooltip="Harting - People, Power, Partnershi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71542" b="3030"/>
                <a:stretch>
                  <a:fillRect/>
                </a:stretch>
              </p:blipFill>
              <p:spPr bwMode="auto">
                <a:xfrm>
                  <a:off x="7099472" y="2999897"/>
                  <a:ext cx="252270" cy="224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72" name="Picture 60" descr="E2S Warning Signals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394035" y="3012525"/>
                  <a:ext cx="395918" cy="1989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73" name="Picture 62" descr="http://www.moflash.co.uk/images/ilogo.gif">
                  <a:hlinkClick r:id="rId26" tooltip="Hom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3353919" y="3011233"/>
                  <a:ext cx="822727" cy="2015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74" name="Picture 81" descr="Mean Well">
                  <a:hlinkClick r:id="rId2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5604051" y="3016224"/>
                  <a:ext cx="319310" cy="191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75" name="Picture 83" descr="http://prom.alfa.ru/img/weidmuller.jpg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459874" y="3046037"/>
                  <a:ext cx="844550" cy="1319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72"/>
              <p:cNvGrpSpPr>
                <a:grpSpLocks/>
              </p:cNvGrpSpPr>
              <p:nvPr/>
            </p:nvGrpSpPr>
            <p:grpSpPr bwMode="auto">
              <a:xfrm>
                <a:off x="745067" y="5203177"/>
                <a:ext cx="7704666" cy="299706"/>
                <a:chOff x="457200" y="3354917"/>
                <a:chExt cx="9258488" cy="360148"/>
              </a:xfrm>
            </p:grpSpPr>
            <p:pic>
              <p:nvPicPr>
                <p:cNvPr id="20550" name="Picture 22" descr="Home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1403205" y="3450760"/>
                  <a:ext cx="685606" cy="168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51" name="Picture 32" descr="Sick">
                  <a:hlinkClick r:id="rId3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2184657" y="3474334"/>
                  <a:ext cx="369219" cy="121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52" name="Picture 50" descr="Schmersal Safety Catalog">
                  <a:hlinkClick r:id="rId3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2649722" y="3488540"/>
                  <a:ext cx="805146" cy="929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53" name="Picture 52" descr="Rittal Corporation - Corporate Headquarters - United States of America">
                  <a:hlinkClick r:id="rId36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7" cstate="print"/>
                <a:srcRect/>
                <a:stretch>
                  <a:fillRect/>
                </a:stretch>
              </p:blipFill>
              <p:spPr bwMode="auto">
                <a:xfrm>
                  <a:off x="5620919" y="3382521"/>
                  <a:ext cx="219556" cy="3049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54" name="Picture 67" descr="http://imgsrc.baidu.com/baike/abpic/item/8644ebf81a4c510f19d15aa16059252dd42aa570.jpg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3550714" y="3487366"/>
                  <a:ext cx="703790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55" name="Picture 69" descr="http://www.kdkreps.com/gemslogo.gif">
                  <a:hlinkClick r:id="rId3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040209" y="3409915"/>
                  <a:ext cx="484864" cy="250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56" name="Picture 77" descr="http://www.firmendatenbanken.de/visitenkarten/2008/ifm_logo1.gif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39891" y="3354917"/>
                  <a:ext cx="360148" cy="3601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57" name="Picture 85" descr="http://img-europe.electrocomponents.com/uk/img/site/spotlight/MitsubishiAutomation/MitsubishiLogo.jpg"/>
                <p:cNvPicPr>
                  <a:picLocks noChangeAspect="1" noChangeArrowheads="1"/>
                </p:cNvPicPr>
                <p:nvPr/>
              </p:nvPicPr>
              <p:blipFill>
                <a:blip r:embed="rId4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b="31126"/>
                <a:stretch>
                  <a:fillRect/>
                </a:stretch>
              </p:blipFill>
              <p:spPr bwMode="auto">
                <a:xfrm>
                  <a:off x="4350350" y="3415077"/>
                  <a:ext cx="594013" cy="2398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58" name="Picture 87" descr="http://engetronic-sc.com.br/img-admin/img_portfolio/311logo_kraus.jpg"/>
                <p:cNvPicPr>
                  <a:picLocks noChangeAspect="1" noChangeArrowheads="1"/>
                </p:cNvPicPr>
                <p:nvPr/>
              </p:nvPicPr>
              <p:blipFill>
                <a:blip r:embed="rId4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57200" y="3439468"/>
                  <a:ext cx="850159" cy="1910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59" name="Picture 66"/>
                <p:cNvPicPr>
                  <a:picLocks noChangeAspect="1"/>
                </p:cNvPicPr>
                <p:nvPr/>
              </p:nvPicPr>
              <p:blipFill>
                <a:blip r:embed="rId4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12647" y="3463060"/>
                  <a:ext cx="709345" cy="1438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60" name="Picture 67"/>
                <p:cNvPicPr>
                  <a:picLocks noChangeAspect="1"/>
                </p:cNvPicPr>
                <p:nvPr/>
              </p:nvPicPr>
              <p:blipFill>
                <a:blip r:embed="rId45" cstate="print">
                  <a:clrChange>
                    <a:clrFrom>
                      <a:srgbClr val="FEFFFB"/>
                    </a:clrFrom>
                    <a:clrTo>
                      <a:srgbClr val="FEFFFB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197506" y="3412677"/>
                  <a:ext cx="418733" cy="244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61" name="Picture 68"/>
                <p:cNvPicPr>
                  <a:picLocks noChangeAspect="1"/>
                </p:cNvPicPr>
                <p:nvPr/>
              </p:nvPicPr>
              <p:blipFill>
                <a:blip r:embed="rId46" cstate="print">
                  <a:clrChange>
                    <a:clrFrom>
                      <a:srgbClr val="FBFEFA"/>
                    </a:clrFrom>
                    <a:clrTo>
                      <a:srgbClr val="FBFEF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712085" y="3420726"/>
                  <a:ext cx="457059" cy="228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62" name="Picture 69"/>
                <p:cNvPicPr>
                  <a:picLocks noChangeAspect="1"/>
                </p:cNvPicPr>
                <p:nvPr/>
              </p:nvPicPr>
              <p:blipFill>
                <a:blip r:embed="rId47" cstate="print"/>
                <a:srcRect/>
                <a:stretch>
                  <a:fillRect/>
                </a:stretch>
              </p:blipFill>
              <p:spPr bwMode="auto">
                <a:xfrm>
                  <a:off x="8264990" y="3452349"/>
                  <a:ext cx="400050" cy="1652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63" name="Picture 70"/>
                <p:cNvPicPr>
                  <a:picLocks noChangeAspect="1"/>
                </p:cNvPicPr>
                <p:nvPr/>
              </p:nvPicPr>
              <p:blipFill>
                <a:blip r:embed="rId48" cstate="print"/>
                <a:srcRect l="5605" t="-7457"/>
                <a:stretch>
                  <a:fillRect/>
                </a:stretch>
              </p:blipFill>
              <p:spPr bwMode="auto">
                <a:xfrm>
                  <a:off x="8726670" y="3424623"/>
                  <a:ext cx="989018" cy="206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89" name="Rectangle 88"/>
          <p:cNvSpPr/>
          <p:nvPr/>
        </p:nvSpPr>
        <p:spPr bwMode="auto">
          <a:xfrm>
            <a:off x="1714500" y="1198563"/>
            <a:ext cx="7416800" cy="10779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rgbClr val="FFC000"/>
              </a:solidFill>
            </a:endParaRPr>
          </a:p>
        </p:txBody>
      </p:sp>
      <p:sp>
        <p:nvSpPr>
          <p:cNvPr id="20488" name="Rectangle 64"/>
          <p:cNvSpPr>
            <a:spLocks noChangeArrowheads="1"/>
          </p:cNvSpPr>
          <p:nvPr/>
        </p:nvSpPr>
        <p:spPr bwMode="auto">
          <a:xfrm>
            <a:off x="2071935" y="980728"/>
            <a:ext cx="75406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 rIns="0" bIns="0" anchor="ctr"/>
          <a:lstStyle/>
          <a:p>
            <a:pPr algn="ctr">
              <a:lnSpc>
                <a:spcPts val="1800"/>
              </a:lnSpc>
            </a:pPr>
            <a:r>
              <a:rPr lang="zh-CN" altLang="en-US" b="1" dirty="0" smtClean="0">
                <a:solidFill>
                  <a:srgbClr val="FFC000"/>
                </a:solidFill>
              </a:rPr>
              <a:t>全球来自</a:t>
            </a:r>
            <a:r>
              <a:rPr lang="en-US" altLang="zh-CN" b="1" dirty="0" smtClean="0">
                <a:solidFill>
                  <a:srgbClr val="FFC000"/>
                </a:solidFill>
              </a:rPr>
              <a:t>2</a:t>
            </a:r>
            <a:r>
              <a:rPr lang="zh-CN" altLang="en-US" b="1" dirty="0" smtClean="0">
                <a:solidFill>
                  <a:srgbClr val="FFC000"/>
                </a:solidFill>
              </a:rPr>
              <a:t> </a:t>
            </a:r>
            <a:r>
              <a:rPr lang="en-US" altLang="zh-CN" b="1" dirty="0" smtClean="0">
                <a:solidFill>
                  <a:srgbClr val="FFC000"/>
                </a:solidFill>
              </a:rPr>
              <a:t>,500</a:t>
            </a:r>
            <a:r>
              <a:rPr lang="zh-CN" altLang="en-US" b="1" dirty="0" smtClean="0">
                <a:solidFill>
                  <a:srgbClr val="FFC000"/>
                </a:solidFill>
              </a:rPr>
              <a:t>个供应商</a:t>
            </a:r>
            <a:r>
              <a:rPr lang="en-US" altLang="zh-CN" b="1" dirty="0" smtClean="0">
                <a:solidFill>
                  <a:srgbClr val="FFC000"/>
                </a:solidFill>
              </a:rPr>
              <a:t>,</a:t>
            </a:r>
            <a:r>
              <a:rPr lang="zh-CN" alt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550,000</a:t>
            </a:r>
            <a:r>
              <a:rPr lang="zh-CN" altLang="en-US" b="1" dirty="0" smtClean="0">
                <a:solidFill>
                  <a:srgbClr val="FFC000"/>
                </a:solidFill>
              </a:rPr>
              <a:t>多种产品</a:t>
            </a:r>
            <a:endParaRPr lang="en-US" b="1" dirty="0">
              <a:solidFill>
                <a:srgbClr val="FFC000"/>
              </a:solidFill>
            </a:endParaRPr>
          </a:p>
        </p:txBody>
      </p:sp>
      <p:grpSp>
        <p:nvGrpSpPr>
          <p:cNvPr id="7" name="Group 139"/>
          <p:cNvGrpSpPr>
            <a:grpSpLocks/>
          </p:cNvGrpSpPr>
          <p:nvPr/>
        </p:nvGrpSpPr>
        <p:grpSpPr bwMode="auto">
          <a:xfrm>
            <a:off x="-1588" y="1504949"/>
            <a:ext cx="9144001" cy="1566228"/>
            <a:chOff x="-1550" y="2275764"/>
            <a:chExt cx="9144000" cy="1566581"/>
          </a:xfrm>
        </p:grpSpPr>
        <p:sp>
          <p:nvSpPr>
            <p:cNvPr id="20503" name="Rectangle 62"/>
            <p:cNvSpPr>
              <a:spLocks noChangeArrowheads="1"/>
            </p:cNvSpPr>
            <p:nvPr/>
          </p:nvSpPr>
          <p:spPr bwMode="auto">
            <a:xfrm>
              <a:off x="-1550" y="2275764"/>
              <a:ext cx="9144000" cy="324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zh-CN" altLang="en-US" sz="1600" b="1" dirty="0" smtClean="0"/>
                <a:t>可靠产品满足你电子设计所有需求</a:t>
              </a:r>
              <a:endParaRPr lang="en-US" sz="1600" b="1" dirty="0"/>
            </a:p>
          </p:txBody>
        </p:sp>
        <p:grpSp>
          <p:nvGrpSpPr>
            <p:cNvPr id="8" name="Group 138"/>
            <p:cNvGrpSpPr>
              <a:grpSpLocks/>
            </p:cNvGrpSpPr>
            <p:nvPr/>
          </p:nvGrpSpPr>
          <p:grpSpPr bwMode="auto">
            <a:xfrm>
              <a:off x="1540515" y="2781300"/>
              <a:ext cx="7171685" cy="1061045"/>
              <a:chOff x="1079500" y="2722035"/>
              <a:chExt cx="7658100" cy="1133010"/>
            </a:xfrm>
          </p:grpSpPr>
          <p:grpSp>
            <p:nvGrpSpPr>
              <p:cNvPr id="9" name="Group 127"/>
              <p:cNvGrpSpPr>
                <a:grpSpLocks/>
              </p:cNvGrpSpPr>
              <p:nvPr/>
            </p:nvGrpSpPr>
            <p:grpSpPr bwMode="auto">
              <a:xfrm>
                <a:off x="1109914" y="2722035"/>
                <a:ext cx="4503486" cy="348426"/>
                <a:chOff x="457200" y="2705100"/>
                <a:chExt cx="5232400" cy="404820"/>
              </a:xfrm>
            </p:grpSpPr>
            <p:pic>
              <p:nvPicPr>
                <p:cNvPr id="20539" name="Picture 5"/>
                <p:cNvPicPr>
                  <a:picLocks noChangeAspect="1" noChangeArrowheads="1"/>
                </p:cNvPicPr>
                <p:nvPr/>
              </p:nvPicPr>
              <p:blipFill>
                <a:blip r:embed="rId49" cstate="print"/>
                <a:srcRect l="38341" t="16772" r="48358" b="75272"/>
                <a:stretch>
                  <a:fillRect/>
                </a:stretch>
              </p:blipFill>
              <p:spPr bwMode="auto">
                <a:xfrm>
                  <a:off x="457200" y="2732278"/>
                  <a:ext cx="800100" cy="328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40" name="Picture 5"/>
                <p:cNvPicPr>
                  <a:picLocks noChangeAspect="1" noChangeArrowheads="1"/>
                </p:cNvPicPr>
                <p:nvPr/>
              </p:nvPicPr>
              <p:blipFill>
                <a:blip r:embed="rId49" cstate="print"/>
                <a:srcRect l="57553" t="30840" r="24290" b="63623"/>
                <a:stretch>
                  <a:fillRect/>
                </a:stretch>
              </p:blipFill>
              <p:spPr bwMode="auto">
                <a:xfrm>
                  <a:off x="3657600" y="2794000"/>
                  <a:ext cx="1092200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41" name="Picture 5"/>
                <p:cNvPicPr>
                  <a:picLocks noChangeAspect="1" noChangeArrowheads="1"/>
                </p:cNvPicPr>
                <p:nvPr/>
              </p:nvPicPr>
              <p:blipFill>
                <a:blip r:embed="rId49" cstate="print"/>
                <a:srcRect l="54176" t="16843" r="27600" b="76518"/>
                <a:stretch>
                  <a:fillRect/>
                </a:stretch>
              </p:blipFill>
              <p:spPr bwMode="auto">
                <a:xfrm>
                  <a:off x="1333500" y="2778125"/>
                  <a:ext cx="1092200" cy="273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42" name="Picture 5"/>
                <p:cNvPicPr>
                  <a:picLocks noChangeAspect="1" noChangeArrowheads="1"/>
                </p:cNvPicPr>
                <p:nvPr/>
              </p:nvPicPr>
              <p:blipFill>
                <a:blip r:embed="rId50" cstate="print"/>
                <a:srcRect l="38341" t="25343" r="52158" b="63623"/>
                <a:stretch>
                  <a:fillRect/>
                </a:stretch>
              </p:blipFill>
              <p:spPr bwMode="auto">
                <a:xfrm>
                  <a:off x="2514600" y="2705100"/>
                  <a:ext cx="508000" cy="4048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43" name="Picture 5"/>
                <p:cNvPicPr>
                  <a:picLocks noChangeAspect="1" noChangeArrowheads="1"/>
                </p:cNvPicPr>
                <p:nvPr/>
              </p:nvPicPr>
              <p:blipFill>
                <a:blip r:embed="rId51" cstate="print"/>
                <a:srcRect l="49107" t="25343" r="41814" b="63887"/>
                <a:stretch>
                  <a:fillRect/>
                </a:stretch>
              </p:blipFill>
              <p:spPr bwMode="auto">
                <a:xfrm>
                  <a:off x="3111500" y="2755900"/>
                  <a:ext cx="393700" cy="320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44" name="Picture 5"/>
                <p:cNvPicPr>
                  <a:picLocks noChangeAspect="1" noChangeArrowheads="1"/>
                </p:cNvPicPr>
                <p:nvPr/>
              </p:nvPicPr>
              <p:blipFill>
                <a:blip r:embed="rId49" cstate="print"/>
                <a:srcRect l="61354" t="22884" r="24290" b="69424"/>
                <a:stretch>
                  <a:fillRect/>
                </a:stretch>
              </p:blipFill>
              <p:spPr bwMode="auto">
                <a:xfrm>
                  <a:off x="4826000" y="2755900"/>
                  <a:ext cx="863600" cy="317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86"/>
              <p:cNvGrpSpPr>
                <a:grpSpLocks/>
              </p:cNvGrpSpPr>
              <p:nvPr/>
            </p:nvGrpSpPr>
            <p:grpSpPr bwMode="auto">
              <a:xfrm>
                <a:off x="1101281" y="3238105"/>
                <a:ext cx="6746038" cy="258135"/>
                <a:chOff x="514542" y="4540251"/>
                <a:chExt cx="8172258" cy="312710"/>
              </a:xfrm>
            </p:grpSpPr>
            <p:pic>
              <p:nvPicPr>
                <p:cNvPr id="20529" name="Picture 31" descr="Panasonic"/>
                <p:cNvPicPr>
                  <a:picLocks noChangeAspect="1" noChangeArrowheads="1"/>
                </p:cNvPicPr>
                <p:nvPr/>
              </p:nvPicPr>
              <p:blipFill>
                <a:blip r:embed="rId52" cstate="print"/>
                <a:srcRect/>
                <a:stretch>
                  <a:fillRect/>
                </a:stretch>
              </p:blipFill>
              <p:spPr bwMode="auto">
                <a:xfrm>
                  <a:off x="3044062" y="4594597"/>
                  <a:ext cx="605819" cy="2040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0" name="Picture 32" descr="Vishay"/>
                <p:cNvPicPr>
                  <a:picLocks noChangeAspect="1" noChangeArrowheads="1"/>
                </p:cNvPicPr>
                <p:nvPr/>
              </p:nvPicPr>
              <p:blipFill>
                <a:blip r:embed="rId53" cstate="print"/>
                <a:srcRect/>
                <a:stretch>
                  <a:fillRect/>
                </a:stretch>
              </p:blipFill>
              <p:spPr bwMode="auto">
                <a:xfrm>
                  <a:off x="514542" y="4540251"/>
                  <a:ext cx="339437" cy="3127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1" name="Picture 39" descr="Murata"/>
                <p:cNvPicPr>
                  <a:picLocks noChangeAspect="1" noChangeArrowheads="1"/>
                </p:cNvPicPr>
                <p:nvPr/>
              </p:nvPicPr>
              <p:blipFill>
                <a:blip r:embed="rId54" cstate="print"/>
                <a:srcRect/>
                <a:stretch>
                  <a:fillRect/>
                </a:stretch>
              </p:blipFill>
              <p:spPr bwMode="auto">
                <a:xfrm>
                  <a:off x="6351574" y="4581679"/>
                  <a:ext cx="493564" cy="2298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2" name="Picture 230"/>
                <p:cNvPicPr>
                  <a:picLocks noChangeAspect="1" noChangeArrowheads="1"/>
                </p:cNvPicPr>
                <p:nvPr/>
              </p:nvPicPr>
              <p:blipFill>
                <a:blip r:embed="rId55" cstate="print"/>
                <a:srcRect l="23512" t="48000" r="28751" b="41333"/>
                <a:stretch>
                  <a:fillRect/>
                </a:stretch>
              </p:blipFill>
              <p:spPr bwMode="auto">
                <a:xfrm>
                  <a:off x="2063095" y="4615533"/>
                  <a:ext cx="767964" cy="16214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3" name="Picture 41" descr="Bourns"/>
                <p:cNvPicPr>
                  <a:picLocks noChangeAspect="1" noChangeArrowheads="1"/>
                </p:cNvPicPr>
                <p:nvPr/>
              </p:nvPicPr>
              <p:blipFill>
                <a:blip r:embed="rId56" cstate="print"/>
                <a:srcRect/>
                <a:stretch>
                  <a:fillRect/>
                </a:stretch>
              </p:blipFill>
              <p:spPr bwMode="auto">
                <a:xfrm>
                  <a:off x="3862884" y="4571915"/>
                  <a:ext cx="677244" cy="249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4" name="Picture 6" descr="KEMET_Logo_Low_Resolution"/>
                <p:cNvPicPr>
                  <a:picLocks noChangeAspect="1" noChangeArrowheads="1"/>
                </p:cNvPicPr>
                <p:nvPr/>
              </p:nvPicPr>
              <p:blipFill>
                <a:blip r:embed="rId57" cstate="print"/>
                <a:srcRect/>
                <a:stretch>
                  <a:fillRect/>
                </a:stretch>
              </p:blipFill>
              <p:spPr bwMode="auto">
                <a:xfrm>
                  <a:off x="4753131" y="4607070"/>
                  <a:ext cx="606709" cy="1790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5" name="Picture 48" descr="SCHAFFNER EMC logo">
                  <a:hlinkClick r:id="rId5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9" cstate="print"/>
                <a:srcRect/>
                <a:stretch>
                  <a:fillRect/>
                </a:stretch>
              </p:blipFill>
              <p:spPr bwMode="auto">
                <a:xfrm>
                  <a:off x="7058141" y="4632906"/>
                  <a:ext cx="808946" cy="127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6" name="Picture 57" descr="Littelfuse Logo"/>
                <p:cNvPicPr>
                  <a:picLocks noChangeAspect="1" noChangeArrowheads="1"/>
                </p:cNvPicPr>
                <p:nvPr/>
              </p:nvPicPr>
              <p:blipFill>
                <a:blip r:embed="rId60" cstate="print"/>
                <a:srcRect/>
                <a:stretch>
                  <a:fillRect/>
                </a:stretch>
              </p:blipFill>
              <p:spPr bwMode="auto">
                <a:xfrm>
                  <a:off x="5572843" y="4597715"/>
                  <a:ext cx="565728" cy="1977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7" name="Picture 36" descr="M1525-01"/>
                <p:cNvPicPr>
                  <a:picLocks noChangeAspect="1" noChangeArrowheads="1"/>
                </p:cNvPicPr>
                <p:nvPr/>
              </p:nvPicPr>
              <p:blipFill>
                <a:blip r:embed="rId61" cstate="print"/>
                <a:srcRect/>
                <a:stretch>
                  <a:fillRect/>
                </a:stretch>
              </p:blipFill>
              <p:spPr bwMode="auto">
                <a:xfrm>
                  <a:off x="1066982" y="4587024"/>
                  <a:ext cx="783110" cy="219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8" name="Picture 63" descr="TE Connectivity"/>
                <p:cNvPicPr>
                  <a:picLocks noChangeAspect="1" noChangeArrowheads="1"/>
                </p:cNvPicPr>
                <p:nvPr/>
              </p:nvPicPr>
              <p:blipFill>
                <a:blip r:embed="rId62" cstate="print"/>
                <a:srcRect/>
                <a:stretch>
                  <a:fillRect/>
                </a:stretch>
              </p:blipFill>
              <p:spPr bwMode="auto">
                <a:xfrm>
                  <a:off x="8080090" y="4576779"/>
                  <a:ext cx="606710" cy="2396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135"/>
              <p:cNvGrpSpPr>
                <a:grpSpLocks/>
              </p:cNvGrpSpPr>
              <p:nvPr/>
            </p:nvGrpSpPr>
            <p:grpSpPr bwMode="auto">
              <a:xfrm>
                <a:off x="1079500" y="3620593"/>
                <a:ext cx="7658100" cy="234452"/>
                <a:chOff x="509561" y="3574442"/>
                <a:chExt cx="9580455" cy="293304"/>
              </a:xfrm>
            </p:grpSpPr>
            <p:pic>
              <p:nvPicPr>
                <p:cNvPr id="20511" name="Picture 11"/>
                <p:cNvPicPr>
                  <a:picLocks noChangeAspect="1" noChangeArrowheads="1"/>
                </p:cNvPicPr>
                <p:nvPr/>
              </p:nvPicPr>
              <p:blipFill>
                <a:blip r:embed="rId63" cstate="print"/>
                <a:srcRect/>
                <a:stretch>
                  <a:fillRect/>
                </a:stretch>
              </p:blipFill>
              <p:spPr bwMode="auto">
                <a:xfrm>
                  <a:off x="6497567" y="3574442"/>
                  <a:ext cx="606752" cy="253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12" name="Picture 6"/>
                <p:cNvPicPr>
                  <a:picLocks noChangeAspect="1" noChangeArrowheads="1"/>
                </p:cNvPicPr>
                <p:nvPr/>
              </p:nvPicPr>
              <p:blipFill>
                <a:blip r:embed="rId64" cstate="print"/>
                <a:srcRect/>
                <a:stretch>
                  <a:fillRect/>
                </a:stretch>
              </p:blipFill>
              <p:spPr bwMode="auto">
                <a:xfrm>
                  <a:off x="4177226" y="3660165"/>
                  <a:ext cx="522802" cy="1885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13" name="Picture 9" descr="Panasonic"/>
                <p:cNvPicPr>
                  <a:picLocks noChangeAspect="1" noChangeArrowheads="1"/>
                </p:cNvPicPr>
                <p:nvPr/>
              </p:nvPicPr>
              <p:blipFill>
                <a:blip r:embed="rId52" cstate="print"/>
                <a:srcRect/>
                <a:stretch>
                  <a:fillRect/>
                </a:stretch>
              </p:blipFill>
              <p:spPr bwMode="auto">
                <a:xfrm>
                  <a:off x="3586019" y="3681819"/>
                  <a:ext cx="556539" cy="172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14" name="Picture 12"/>
                <p:cNvPicPr>
                  <a:picLocks noChangeAspect="1" noChangeArrowheads="1"/>
                </p:cNvPicPr>
                <p:nvPr/>
              </p:nvPicPr>
              <p:blipFill>
                <a:blip r:embed="rId65" cstate="print"/>
                <a:srcRect l="7191" r="9280" b="6030"/>
                <a:stretch>
                  <a:fillRect/>
                </a:stretch>
              </p:blipFill>
              <p:spPr bwMode="auto">
                <a:xfrm>
                  <a:off x="2138734" y="3678622"/>
                  <a:ext cx="626273" cy="1626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15" name="Picture 13"/>
                <p:cNvPicPr>
                  <a:picLocks noChangeAspect="1" noChangeArrowheads="1"/>
                </p:cNvPicPr>
                <p:nvPr/>
              </p:nvPicPr>
              <p:blipFill>
                <a:blip r:embed="rId66" cstate="print"/>
                <a:srcRect/>
                <a:stretch>
                  <a:fillRect/>
                </a:stretch>
              </p:blipFill>
              <p:spPr bwMode="auto">
                <a:xfrm>
                  <a:off x="4780785" y="3683322"/>
                  <a:ext cx="452678" cy="126077"/>
                </a:xfrm>
                <a:prstGeom prst="rect">
                  <a:avLst/>
                </a:prstGeom>
                <a:noFill/>
                <a:ln w="1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16" name="Picture 16"/>
                <p:cNvPicPr>
                  <a:picLocks noChangeAspect="1" noChangeArrowheads="1"/>
                </p:cNvPicPr>
                <p:nvPr/>
              </p:nvPicPr>
              <p:blipFill>
                <a:blip r:embed="rId67" cstate="print"/>
                <a:srcRect/>
                <a:stretch>
                  <a:fillRect/>
                </a:stretch>
              </p:blipFill>
              <p:spPr bwMode="auto">
                <a:xfrm>
                  <a:off x="2854983" y="3672601"/>
                  <a:ext cx="622627" cy="177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17" name="Picture 22"/>
                <p:cNvPicPr>
                  <a:picLocks noChangeAspect="1" noChangeArrowheads="1"/>
                </p:cNvPicPr>
                <p:nvPr/>
              </p:nvPicPr>
              <p:blipFill>
                <a:blip r:embed="rId68" cstate="print"/>
                <a:srcRect/>
                <a:stretch>
                  <a:fillRect/>
                </a:stretch>
              </p:blipFill>
              <p:spPr bwMode="auto">
                <a:xfrm>
                  <a:off x="509561" y="3714807"/>
                  <a:ext cx="1084554" cy="947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18" name="Picture 26"/>
                <p:cNvPicPr>
                  <a:picLocks noChangeAspect="1" noChangeArrowheads="1"/>
                </p:cNvPicPr>
                <p:nvPr/>
              </p:nvPicPr>
              <p:blipFill>
                <a:blip r:embed="rId69" cstate="print"/>
                <a:srcRect/>
                <a:stretch>
                  <a:fillRect/>
                </a:stretch>
              </p:blipFill>
              <p:spPr bwMode="auto">
                <a:xfrm>
                  <a:off x="5905434" y="3647898"/>
                  <a:ext cx="477413" cy="196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19" name="Picture 9"/>
                <p:cNvPicPr>
                  <a:picLocks noChangeAspect="1" noChangeArrowheads="1"/>
                </p:cNvPicPr>
                <p:nvPr/>
              </p:nvPicPr>
              <p:blipFill>
                <a:blip r:embed="rId70" cstate="print"/>
                <a:srcRect/>
                <a:stretch>
                  <a:fillRect/>
                </a:stretch>
              </p:blipFill>
              <p:spPr bwMode="auto">
                <a:xfrm>
                  <a:off x="5305002" y="3654671"/>
                  <a:ext cx="510456" cy="180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20" name="Picture 14"/>
                <p:cNvPicPr>
                  <a:picLocks noChangeAspect="1" noChangeArrowheads="1"/>
                </p:cNvPicPr>
                <p:nvPr/>
              </p:nvPicPr>
              <p:blipFill>
                <a:blip r:embed="rId71" cstate="print"/>
                <a:srcRect/>
                <a:stretch>
                  <a:fillRect/>
                </a:stretch>
              </p:blipFill>
              <p:spPr bwMode="auto">
                <a:xfrm>
                  <a:off x="1684088" y="3688230"/>
                  <a:ext cx="419977" cy="144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21" name="Picture 4"/>
                <p:cNvPicPr>
                  <a:picLocks noChangeAspect="1" noChangeArrowheads="1"/>
                </p:cNvPicPr>
                <p:nvPr/>
              </p:nvPicPr>
              <p:blipFill>
                <a:blip r:embed="rId72" cstate="print"/>
                <a:srcRect/>
                <a:stretch>
                  <a:fillRect/>
                </a:stretch>
              </p:blipFill>
              <p:spPr bwMode="auto">
                <a:xfrm>
                  <a:off x="7983505" y="3654083"/>
                  <a:ext cx="198768" cy="2109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22" name="Picture 5" descr="logo129_1060097516515178">
                  <a:hlinkClick r:id="rId7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74" cstate="print"/>
                <a:srcRect t="8476" b="8571"/>
                <a:stretch>
                  <a:fillRect/>
                </a:stretch>
              </p:blipFill>
              <p:spPr bwMode="auto">
                <a:xfrm>
                  <a:off x="8256171" y="3586889"/>
                  <a:ext cx="464497" cy="2808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23" name="Picture 20"/>
                <p:cNvPicPr>
                  <a:picLocks noChangeAspect="1" noChangeArrowheads="1"/>
                </p:cNvPicPr>
                <p:nvPr/>
              </p:nvPicPr>
              <p:blipFill>
                <a:blip r:embed="rId75" cstate="print"/>
                <a:srcRect/>
                <a:stretch>
                  <a:fillRect/>
                </a:stretch>
              </p:blipFill>
              <p:spPr bwMode="auto">
                <a:xfrm>
                  <a:off x="7661447" y="3670690"/>
                  <a:ext cx="209320" cy="183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24" name="Picture 25" descr="TE Connectivity"/>
                <p:cNvPicPr>
                  <a:picLocks noChangeAspect="1" noChangeArrowheads="1"/>
                </p:cNvPicPr>
                <p:nvPr/>
              </p:nvPicPr>
              <p:blipFill>
                <a:blip r:embed="rId76" cstate="print"/>
                <a:srcRect/>
                <a:stretch>
                  <a:fillRect/>
                </a:stretch>
              </p:blipFill>
              <p:spPr bwMode="auto">
                <a:xfrm>
                  <a:off x="7172155" y="3670882"/>
                  <a:ext cx="398365" cy="157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2" name="Group 134"/>
                <p:cNvGrpSpPr>
                  <a:grpSpLocks/>
                </p:cNvGrpSpPr>
                <p:nvPr/>
              </p:nvGrpSpPr>
              <p:grpSpPr bwMode="auto">
                <a:xfrm>
                  <a:off x="8821285" y="3655225"/>
                  <a:ext cx="1268731" cy="175044"/>
                  <a:chOff x="7424285" y="3261525"/>
                  <a:chExt cx="1268731" cy="175044"/>
                </a:xfrm>
              </p:grpSpPr>
              <p:pic>
                <p:nvPicPr>
                  <p:cNvPr id="20526" name="Picture 5" descr="hiroseelec"/>
                  <p:cNvPicPr>
                    <a:picLocks noChangeAspect="1" noChangeArrowheads="1"/>
                  </p:cNvPicPr>
                  <p:nvPr/>
                </p:nvPicPr>
                <p:blipFill>
                  <a:blip r:embed="rId77" cstate="print"/>
                  <a:srcRect/>
                  <a:stretch>
                    <a:fillRect/>
                  </a:stretch>
                </p:blipFill>
                <p:spPr bwMode="auto">
                  <a:xfrm>
                    <a:off x="8321847" y="3261525"/>
                    <a:ext cx="371169" cy="1477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527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78" cstate="print"/>
                  <a:srcRect/>
                  <a:stretch>
                    <a:fillRect/>
                  </a:stretch>
                </p:blipFill>
                <p:spPr bwMode="auto">
                  <a:xfrm>
                    <a:off x="7915339" y="3272587"/>
                    <a:ext cx="316801" cy="1639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528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79" cstate="print"/>
                  <a:srcRect/>
                  <a:stretch>
                    <a:fillRect/>
                  </a:stretch>
                </p:blipFill>
                <p:spPr bwMode="auto">
                  <a:xfrm>
                    <a:off x="7424285" y="3273681"/>
                    <a:ext cx="329739" cy="1430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sp>
          <p:nvSpPr>
            <p:cNvPr id="20505" name="Rectangle 129"/>
            <p:cNvSpPr>
              <a:spLocks noChangeArrowheads="1"/>
            </p:cNvSpPr>
            <p:nvPr/>
          </p:nvSpPr>
          <p:spPr bwMode="auto">
            <a:xfrm>
              <a:off x="393700" y="2850634"/>
              <a:ext cx="705321" cy="169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100" b="1" dirty="0" smtClean="0">
                  <a:solidFill>
                    <a:srgbClr val="FFC000"/>
                  </a:solidFill>
                </a:rPr>
                <a:t>半导体器件</a:t>
              </a:r>
              <a:endParaRPr lang="en-US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20506" name="Rectangle 136"/>
            <p:cNvSpPr>
              <a:spLocks noChangeArrowheads="1"/>
            </p:cNvSpPr>
            <p:nvPr/>
          </p:nvSpPr>
          <p:spPr bwMode="auto">
            <a:xfrm>
              <a:off x="393700" y="3269735"/>
              <a:ext cx="564257" cy="169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100" b="1" dirty="0" smtClean="0">
                  <a:solidFill>
                    <a:srgbClr val="FFC000"/>
                  </a:solidFill>
                </a:rPr>
                <a:t>无源器件</a:t>
              </a:r>
              <a:endParaRPr lang="en-US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20507" name="Rectangle 137"/>
            <p:cNvSpPr>
              <a:spLocks noChangeArrowheads="1"/>
            </p:cNvSpPr>
            <p:nvPr/>
          </p:nvSpPr>
          <p:spPr bwMode="auto">
            <a:xfrm>
              <a:off x="323566" y="3670812"/>
              <a:ext cx="1052350" cy="169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FFC000"/>
                  </a:solidFill>
                </a:rPr>
                <a:t> </a:t>
              </a:r>
              <a:r>
                <a:rPr lang="zh-CN" altLang="en-US" sz="1100" b="1" dirty="0" smtClean="0">
                  <a:solidFill>
                    <a:srgbClr val="FFC000"/>
                  </a:solidFill>
                </a:rPr>
                <a:t>机电和连接器</a:t>
              </a:r>
              <a:endParaRPr lang="en-US" sz="11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3" name="Group 109"/>
          <p:cNvGrpSpPr>
            <a:grpSpLocks/>
          </p:cNvGrpSpPr>
          <p:nvPr/>
        </p:nvGrpSpPr>
        <p:grpSpPr bwMode="auto">
          <a:xfrm>
            <a:off x="0" y="4875213"/>
            <a:ext cx="9144000" cy="1004887"/>
            <a:chOff x="0" y="4874800"/>
            <a:chExt cx="9144000" cy="1004735"/>
          </a:xfrm>
        </p:grpSpPr>
        <p:sp>
          <p:nvSpPr>
            <p:cNvPr id="20491" name="Rectangle 63"/>
            <p:cNvSpPr>
              <a:spLocks noChangeArrowheads="1"/>
            </p:cNvSpPr>
            <p:nvPr/>
          </p:nvSpPr>
          <p:spPr bwMode="auto">
            <a:xfrm>
              <a:off x="0" y="4874800"/>
              <a:ext cx="9144000" cy="3238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zh-CN" altLang="en-US" sz="1600" b="1" dirty="0" smtClean="0"/>
                <a:t>一站式满足你所有维护所需</a:t>
              </a:r>
              <a:endParaRPr lang="en-US" sz="1600" b="1" dirty="0"/>
            </a:p>
          </p:txBody>
        </p:sp>
        <p:pic>
          <p:nvPicPr>
            <p:cNvPr id="20492" name="Picture 96"/>
            <p:cNvPicPr>
              <a:picLocks noChangeAspect="1" noChangeArrowheads="1"/>
            </p:cNvPicPr>
            <p:nvPr/>
          </p:nvPicPr>
          <p:blipFill>
            <a:blip r:embed="rId80" cstate="print"/>
            <a:srcRect/>
            <a:stretch>
              <a:fillRect/>
            </a:stretch>
          </p:blipFill>
          <p:spPr bwMode="auto">
            <a:xfrm>
              <a:off x="1788841" y="5330476"/>
              <a:ext cx="598517" cy="1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97"/>
            <p:cNvPicPr>
              <a:picLocks noChangeAspect="1" noChangeArrowheads="1"/>
            </p:cNvPicPr>
            <p:nvPr/>
          </p:nvPicPr>
          <p:blipFill>
            <a:blip r:embed="rId81" cstate="print"/>
            <a:srcRect t="19804" b="30074"/>
            <a:stretch>
              <a:fillRect/>
            </a:stretch>
          </p:blipFill>
          <p:spPr bwMode="auto">
            <a:xfrm>
              <a:off x="2698898" y="5320148"/>
              <a:ext cx="1037366" cy="178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98"/>
            <p:cNvPicPr>
              <a:picLocks noChangeAspect="1" noChangeArrowheads="1"/>
            </p:cNvPicPr>
            <p:nvPr/>
          </p:nvPicPr>
          <p:blipFill>
            <a:blip r:embed="rId82" cstate="print"/>
            <a:srcRect/>
            <a:stretch>
              <a:fillRect/>
            </a:stretch>
          </p:blipFill>
          <p:spPr bwMode="auto">
            <a:xfrm>
              <a:off x="3942597" y="5356826"/>
              <a:ext cx="632331" cy="1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100"/>
            <p:cNvPicPr>
              <a:picLocks noChangeAspect="1" noChangeArrowheads="1"/>
            </p:cNvPicPr>
            <p:nvPr/>
          </p:nvPicPr>
          <p:blipFill>
            <a:blip r:embed="rId83" cstate="print"/>
            <a:srcRect/>
            <a:stretch>
              <a:fillRect/>
            </a:stretch>
          </p:blipFill>
          <p:spPr bwMode="auto">
            <a:xfrm>
              <a:off x="5723901" y="5337837"/>
              <a:ext cx="548640" cy="20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Rectangle 129"/>
            <p:cNvSpPr>
              <a:spLocks noChangeArrowheads="1"/>
            </p:cNvSpPr>
            <p:nvPr/>
          </p:nvSpPr>
          <p:spPr bwMode="auto">
            <a:xfrm>
              <a:off x="415434" y="5390580"/>
              <a:ext cx="705321" cy="169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100" b="1" dirty="0" smtClean="0">
                  <a:solidFill>
                    <a:srgbClr val="FFC000"/>
                  </a:solidFill>
                </a:rPr>
                <a:t>测试和测量</a:t>
              </a:r>
              <a:endParaRPr lang="en-US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20497" name="Rectangle 129"/>
            <p:cNvSpPr>
              <a:spLocks noChangeArrowheads="1"/>
            </p:cNvSpPr>
            <p:nvPr/>
          </p:nvSpPr>
          <p:spPr bwMode="auto">
            <a:xfrm>
              <a:off x="413452" y="5673605"/>
              <a:ext cx="282129" cy="169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100" b="1" dirty="0" smtClean="0">
                  <a:solidFill>
                    <a:srgbClr val="FFC000"/>
                  </a:solidFill>
                </a:rPr>
                <a:t>支持</a:t>
              </a:r>
              <a:endParaRPr lang="en-US" sz="1100" b="1" dirty="0">
                <a:solidFill>
                  <a:srgbClr val="FFC000"/>
                </a:solidFill>
              </a:endParaRPr>
            </a:p>
          </p:txBody>
        </p:sp>
        <p:pic>
          <p:nvPicPr>
            <p:cNvPr id="20498" name="Picture 103" descr="3M"/>
            <p:cNvPicPr>
              <a:picLocks noChangeAspect="1" noChangeArrowheads="1"/>
            </p:cNvPicPr>
            <p:nvPr/>
          </p:nvPicPr>
          <p:blipFill>
            <a:blip r:embed="rId84" cstate="print"/>
            <a:srcRect/>
            <a:stretch>
              <a:fillRect/>
            </a:stretch>
          </p:blipFill>
          <p:spPr bwMode="auto">
            <a:xfrm>
              <a:off x="3991309" y="5634886"/>
              <a:ext cx="342163" cy="1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105" descr="Home"/>
            <p:cNvPicPr>
              <a:picLocks noChangeAspect="1" noChangeArrowheads="1"/>
            </p:cNvPicPr>
            <p:nvPr/>
          </p:nvPicPr>
          <p:blipFill>
            <a:blip r:embed="rId85" cstate="print"/>
            <a:srcRect/>
            <a:stretch>
              <a:fillRect/>
            </a:stretch>
          </p:blipFill>
          <p:spPr bwMode="auto">
            <a:xfrm>
              <a:off x="1782496" y="5637872"/>
              <a:ext cx="1133059" cy="1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109" descr="http://www.paceymowers.co.uk/wp-content/gallery/manufacturers/bahco.jpg"/>
            <p:cNvPicPr>
              <a:picLocks noChangeAspect="1" noChangeArrowheads="1"/>
            </p:cNvPicPr>
            <p:nvPr/>
          </p:nvPicPr>
          <p:blipFill>
            <a:blip r:embed="rId86" cstate="print"/>
            <a:srcRect/>
            <a:stretch>
              <a:fillRect/>
            </a:stretch>
          </p:blipFill>
          <p:spPr bwMode="auto">
            <a:xfrm>
              <a:off x="3195657" y="5606658"/>
              <a:ext cx="457200" cy="2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113" descr="http://www.mjdlabelling.co.uk/images/Brady-Logo-.jpg"/>
            <p:cNvPicPr>
              <a:picLocks noChangeAspect="1" noChangeArrowheads="1"/>
            </p:cNvPicPr>
            <p:nvPr/>
          </p:nvPicPr>
          <p:blipFill>
            <a:blip r:embed="rId87" cstate="print"/>
            <a:srcRect/>
            <a:stretch>
              <a:fillRect/>
            </a:stretch>
          </p:blipFill>
          <p:spPr bwMode="auto">
            <a:xfrm>
              <a:off x="4605396" y="5605215"/>
              <a:ext cx="797767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115" descr="http://upload.wikimedia.org/wikipedia/commons/4/4b/Logo_lecroy.png"/>
            <p:cNvPicPr>
              <a:picLocks noChangeAspect="1" noChangeArrowheads="1"/>
            </p:cNvPicPr>
            <p:nvPr/>
          </p:nvPicPr>
          <p:blipFill>
            <a:blip r:embed="rId88" cstate="print"/>
            <a:srcRect/>
            <a:stretch>
              <a:fillRect/>
            </a:stretch>
          </p:blipFill>
          <p:spPr bwMode="auto">
            <a:xfrm>
              <a:off x="4881958" y="5326083"/>
              <a:ext cx="548640" cy="20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pitchFamily="2" charset="-122"/>
              </a:rPr>
              <a:t>功能强大的新资源</a:t>
            </a:r>
            <a:r>
              <a:rPr lang="en-US" altLang="zh-CN" dirty="0" smtClean="0">
                <a:ea typeface="宋体" pitchFamily="2" charset="-122"/>
              </a:rPr>
              <a:t>,</a:t>
            </a:r>
            <a:r>
              <a:rPr lang="en-GB" dirty="0" smtClean="0"/>
              <a:t> </a:t>
            </a:r>
            <a:r>
              <a:rPr lang="zh-CN" altLang="en-US" dirty="0" smtClean="0">
                <a:ea typeface="宋体" pitchFamily="2" charset="-122"/>
              </a:rPr>
              <a:t>助力设计工程师</a:t>
            </a:r>
            <a:endParaRPr lang="en-GB" dirty="0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611188" y="1258889"/>
            <a:ext cx="8075612" cy="3394248"/>
          </a:xfrm>
        </p:spPr>
        <p:txBody>
          <a:bodyPr/>
          <a:lstStyle/>
          <a:p>
            <a:pPr>
              <a:buNone/>
            </a:pPr>
            <a:r>
              <a:rPr lang="zh-CN" altLang="en-US" sz="3200" dirty="0" smtClean="0">
                <a:ea typeface="宋体" pitchFamily="2" charset="-122"/>
              </a:rPr>
              <a:t>两大创新</a:t>
            </a:r>
            <a:r>
              <a:rPr lang="en-US" altLang="zh-CN" sz="3200" dirty="0" smtClean="0">
                <a:ea typeface="宋体" pitchFamily="2" charset="-122"/>
              </a:rPr>
              <a:t>,</a:t>
            </a:r>
            <a:r>
              <a:rPr lang="en-GB" sz="3200" dirty="0" smtClean="0"/>
              <a:t> </a:t>
            </a:r>
            <a:r>
              <a:rPr lang="zh-CN" altLang="en-US" sz="3200" dirty="0" smtClean="0">
                <a:ea typeface="宋体" pitchFamily="2" charset="-122"/>
              </a:rPr>
              <a:t>从概念到创造支持全新设计</a:t>
            </a:r>
            <a:r>
              <a:rPr lang="en-GB" sz="3200" dirty="0" smtClean="0"/>
              <a:t>  </a:t>
            </a:r>
          </a:p>
          <a:p>
            <a:pPr>
              <a:spcBef>
                <a:spcPts val="600"/>
              </a:spcBef>
              <a:buNone/>
            </a:pPr>
            <a:endParaRPr lang="en-GB" sz="3200" dirty="0" smtClean="0"/>
          </a:p>
          <a:p>
            <a:pPr lvl="1"/>
            <a:r>
              <a:rPr lang="en-GB" sz="2800" b="1" dirty="0" smtClean="0">
                <a:solidFill>
                  <a:srgbClr val="FFCC00"/>
                </a:solidFill>
              </a:rPr>
              <a:t>DESIGNSPARK PCB V 5.0</a:t>
            </a:r>
          </a:p>
          <a:p>
            <a:pPr lvl="1"/>
            <a:endParaRPr lang="en-GB" sz="2800" b="1" dirty="0" smtClean="0">
              <a:solidFill>
                <a:srgbClr val="FFCC00"/>
              </a:solidFill>
            </a:endParaRPr>
          </a:p>
          <a:p>
            <a:pPr lvl="1"/>
            <a:r>
              <a:rPr lang="en-US" sz="2800" b="1" dirty="0" smtClean="0">
                <a:solidFill>
                  <a:srgbClr val="FFCC00"/>
                </a:solidFill>
              </a:rPr>
              <a:t>DESIGNSPARK MECHANICAL V 1.0</a:t>
            </a:r>
            <a:endParaRPr lang="en-GB" sz="2800" b="1" dirty="0" smtClean="0">
              <a:solidFill>
                <a:srgbClr val="FFCC00"/>
              </a:solidFill>
            </a:endParaRPr>
          </a:p>
          <a:p>
            <a:endParaRPr lang="en-GB" b="1" dirty="0" smtClean="0">
              <a:solidFill>
                <a:srgbClr val="FFCC00"/>
              </a:solidFill>
            </a:endParaRPr>
          </a:p>
          <a:p>
            <a:endParaRPr lang="en-GB" b="1" dirty="0" smtClean="0">
              <a:solidFill>
                <a:srgbClr val="FFCC00"/>
              </a:solidFill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115616" y="4795897"/>
            <a:ext cx="66960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CC00"/>
                </a:solidFill>
                <a:ea typeface="宋体" pitchFamily="2" charset="-122"/>
              </a:rPr>
              <a:t>为客户赢得宝贵时间 </a:t>
            </a:r>
            <a:endParaRPr lang="en-US" altLang="zh-CN" sz="3200" b="1" dirty="0">
              <a:solidFill>
                <a:srgbClr val="FFCC00"/>
              </a:solidFill>
              <a:ea typeface="宋体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FFCC00"/>
                </a:solidFill>
                <a:ea typeface="宋体" pitchFamily="2" charset="-122"/>
              </a:rPr>
              <a:t>创建与众不同的</a:t>
            </a:r>
            <a:r>
              <a:rPr lang="zh-CN" altLang="en-US" sz="3200" b="1" dirty="0" smtClean="0">
                <a:solidFill>
                  <a:srgbClr val="FFCC00"/>
                </a:solidFill>
                <a:ea typeface="宋体" pitchFamily="2" charset="-122"/>
              </a:rPr>
              <a:t>设计</a:t>
            </a:r>
            <a:endParaRPr lang="en-US" altLang="zh-CN" sz="3200" b="1" dirty="0" smtClean="0">
              <a:solidFill>
                <a:srgbClr val="FFCC00"/>
              </a:solidFill>
              <a:ea typeface="宋体" pitchFamily="2" charset="-122"/>
            </a:endParaRPr>
          </a:p>
          <a:p>
            <a:pPr algn="ctr"/>
            <a:endParaRPr lang="en-US" altLang="zh-CN" sz="3200" b="1" dirty="0" smtClean="0">
              <a:solidFill>
                <a:srgbClr val="FFCC00"/>
              </a:solidFill>
              <a:ea typeface="宋体" pitchFamily="2" charset="-122"/>
            </a:endParaRPr>
          </a:p>
          <a:p>
            <a:pPr algn="ctr"/>
            <a:r>
              <a:rPr lang="en-US" sz="2800" u="sng" dirty="0" smtClean="0">
                <a:solidFill>
                  <a:srgbClr val="FFCC00"/>
                </a:solidFill>
                <a:ea typeface="宋体" pitchFamily="2" charset="-122"/>
              </a:rPr>
              <a:t>http://www.designspark.com</a:t>
            </a:r>
            <a:endParaRPr lang="en-GB" sz="2800" u="sng" dirty="0">
              <a:solidFill>
                <a:srgbClr val="FFCC00"/>
              </a:solidFill>
            </a:endParaRPr>
          </a:p>
          <a:p>
            <a:pPr algn="ctr"/>
            <a:endParaRPr lang="en-GB" sz="3200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4"/>
          <p:cNvGrpSpPr>
            <a:grpSpLocks/>
          </p:cNvGrpSpPr>
          <p:nvPr/>
        </p:nvGrpSpPr>
        <p:grpSpPr bwMode="auto">
          <a:xfrm>
            <a:off x="0" y="1052513"/>
            <a:ext cx="9144000" cy="5805487"/>
            <a:chOff x="0" y="1052513"/>
            <a:chExt cx="9144000" cy="5805487"/>
          </a:xfrm>
        </p:grpSpPr>
        <p:pic>
          <p:nvPicPr>
            <p:cNvPr id="2253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52513"/>
              <a:ext cx="9144000" cy="580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2" name="TextBox 2"/>
            <p:cNvSpPr txBox="1">
              <a:spLocks noChangeArrowheads="1"/>
            </p:cNvSpPr>
            <p:nvPr/>
          </p:nvSpPr>
          <p:spPr bwMode="auto">
            <a:xfrm>
              <a:off x="1042988" y="2781300"/>
              <a:ext cx="2449512" cy="522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ea typeface="宋体" pitchFamily="2" charset="-122"/>
                </a:rPr>
                <a:t>全新 免费</a:t>
              </a:r>
              <a:endParaRPr lang="en-GB" sz="2800" b="1">
                <a:solidFill>
                  <a:srgbClr val="FFC000"/>
                </a:solidFill>
              </a:endParaRPr>
            </a:p>
          </p:txBody>
        </p:sp>
        <p:sp>
          <p:nvSpPr>
            <p:cNvPr id="22533" name="TextBox 3"/>
            <p:cNvSpPr txBox="1">
              <a:spLocks noChangeArrowheads="1"/>
            </p:cNvSpPr>
            <p:nvPr/>
          </p:nvSpPr>
          <p:spPr bwMode="auto">
            <a:xfrm>
              <a:off x="3419872" y="3501008"/>
              <a:ext cx="1152128" cy="4462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2300" b="1">
                  <a:latin typeface="Franklin Gothic Medium" pitchFamily="34" charset="0"/>
                  <a:ea typeface="黑体" pitchFamily="49" charset="-122"/>
                  <a:cs typeface="Verdana" pitchFamily="34" charset="0"/>
                </a:rPr>
                <a:t>v5.0</a:t>
              </a:r>
              <a:endParaRPr lang="en-GB" sz="2300" b="1">
                <a:latin typeface="Franklin Gothic Medium" pitchFamily="34" charset="0"/>
                <a:ea typeface="黑体" pitchFamily="49" charset="-122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DesignSpark PCB – </a:t>
            </a:r>
            <a:r>
              <a:rPr lang="zh-CN" altLang="en-US" dirty="0" smtClean="0"/>
              <a:t>免费的专业级电子设计软件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 b="5704"/>
          <a:stretch>
            <a:fillRect/>
          </a:stretch>
        </p:blipFill>
        <p:spPr bwMode="auto">
          <a:xfrm>
            <a:off x="395536" y="1628800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 b="5704"/>
          <a:stretch>
            <a:fillRect/>
          </a:stretch>
        </p:blipFill>
        <p:spPr bwMode="auto">
          <a:xfrm>
            <a:off x="323528" y="1628800"/>
            <a:ext cx="840539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 b="5704"/>
          <a:stretch>
            <a:fillRect/>
          </a:stretch>
        </p:blipFill>
        <p:spPr bwMode="auto">
          <a:xfrm>
            <a:off x="323528" y="1412776"/>
            <a:ext cx="84583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98072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原理图绘制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9807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PCB</a:t>
            </a:r>
            <a:r>
              <a:rPr lang="zh-CN" altLang="en-US" sz="2400" b="1" dirty="0" smtClean="0"/>
              <a:t>绘制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9807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PCB3D</a:t>
            </a:r>
            <a:r>
              <a:rPr lang="zh-CN" altLang="en-US" sz="2400" b="1" dirty="0" smtClean="0"/>
              <a:t>视图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DesignSpark PCB –</a:t>
            </a:r>
            <a:r>
              <a:rPr lang="zh-CN" altLang="en-US" dirty="0" smtClean="0">
                <a:ea typeface="宋体" pitchFamily="2" charset="-122"/>
              </a:rPr>
              <a:t> 特性功能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288" y="1052513"/>
            <a:ext cx="8208962" cy="5113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en-GB" sz="2800" dirty="0">
                <a:solidFill>
                  <a:srgbClr val="FFCC00"/>
                </a:solidFill>
                <a:latin typeface="Franklin Gothic Medium" pitchFamily="34" charset="0"/>
                <a:cs typeface="Arial" charset="0"/>
              </a:rPr>
              <a:t>ModelSource </a:t>
            </a:r>
            <a:r>
              <a:rPr lang="zh-CN" altLang="en-US" sz="2800" dirty="0" smtClean="0">
                <a:solidFill>
                  <a:srgbClr val="FFCC00"/>
                </a:solidFill>
                <a:latin typeface="Franklin Gothic Medium" pitchFamily="34" charset="0"/>
                <a:ea typeface="宋体" charset="-122"/>
                <a:cs typeface="Arial" charset="0"/>
              </a:rPr>
              <a:t>界面</a:t>
            </a:r>
            <a:endParaRPr lang="en-US" altLang="zh-CN" sz="2800" dirty="0" smtClean="0">
              <a:solidFill>
                <a:srgbClr val="FFCC00"/>
              </a:solidFill>
              <a:latin typeface="Franklin Gothic Medium" pitchFamily="34" charset="0"/>
              <a:ea typeface="宋体" charset="-122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GB" sz="2800" dirty="0">
              <a:solidFill>
                <a:srgbClr val="FFCC00"/>
              </a:solidFill>
              <a:latin typeface="Franklin Gothic Medium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GB" dirty="0">
              <a:solidFill>
                <a:srgbClr val="FFCC00"/>
              </a:solidFill>
              <a:latin typeface="Franklin Gothic Medium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GB" dirty="0">
              <a:solidFill>
                <a:srgbClr val="FFCC00"/>
              </a:solidFill>
              <a:latin typeface="Franklin Gothic Medium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sz="2800" dirty="0">
                <a:solidFill>
                  <a:srgbClr val="FFCC00"/>
                </a:solidFill>
                <a:latin typeface="Franklin Gothic Medium" pitchFamily="34" charset="0"/>
                <a:cs typeface="Arial" charset="0"/>
              </a:rPr>
              <a:t>BOM </a:t>
            </a:r>
            <a:r>
              <a:rPr lang="zh-CN" altLang="en-US" sz="2800" dirty="0" smtClean="0">
                <a:solidFill>
                  <a:srgbClr val="FFCC00"/>
                </a:solidFill>
                <a:latin typeface="Franklin Gothic Medium" pitchFamily="34" charset="0"/>
                <a:ea typeface="宋体" charset="-122"/>
                <a:cs typeface="Arial" charset="0"/>
              </a:rPr>
              <a:t>报价</a:t>
            </a:r>
            <a:endParaRPr lang="en-US" altLang="zh-CN" sz="2800" dirty="0" smtClean="0">
              <a:solidFill>
                <a:srgbClr val="FFCC00"/>
              </a:solidFill>
              <a:latin typeface="Franklin Gothic Medium" pitchFamily="34" charset="0"/>
              <a:ea typeface="宋体" charset="-122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GB" sz="2800" dirty="0">
              <a:solidFill>
                <a:srgbClr val="FFCC00"/>
              </a:solidFill>
              <a:latin typeface="Franklin Gothic Medium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GB" dirty="0">
              <a:solidFill>
                <a:srgbClr val="FFCC00"/>
              </a:solidFill>
              <a:latin typeface="Franklin Gothic Medium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GB" dirty="0">
              <a:solidFill>
                <a:srgbClr val="FFCC00"/>
              </a:solidFill>
              <a:latin typeface="Franklin Gothic Medium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sz="2800" dirty="0">
                <a:solidFill>
                  <a:srgbClr val="FFCC00"/>
                </a:solidFill>
                <a:latin typeface="Franklin Gothic Medium" pitchFamily="34" charset="0"/>
                <a:cs typeface="Arial" charset="0"/>
              </a:rPr>
              <a:t>PCB </a:t>
            </a:r>
            <a:r>
              <a:rPr lang="zh-CN" altLang="en-US" sz="2800" dirty="0">
                <a:solidFill>
                  <a:srgbClr val="FFCC00"/>
                </a:solidFill>
                <a:latin typeface="Franklin Gothic Medium" pitchFamily="34" charset="0"/>
                <a:ea typeface="宋体" charset="-122"/>
                <a:cs typeface="Arial" charset="0"/>
              </a:rPr>
              <a:t>报价</a:t>
            </a:r>
            <a:endParaRPr lang="en-US" altLang="zh-CN" sz="2800" dirty="0">
              <a:solidFill>
                <a:srgbClr val="FFCC00"/>
              </a:solidFill>
              <a:latin typeface="Franklin Gothic Medium" pitchFamily="34" charset="0"/>
              <a:ea typeface="宋体" charset="-122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sz="2800" dirty="0">
              <a:solidFill>
                <a:srgbClr val="FFCC00"/>
              </a:solidFill>
              <a:latin typeface="Franklin Gothic Medium" pitchFamily="34" charset="0"/>
              <a:ea typeface="宋体" charset="-122"/>
              <a:cs typeface="Arial" charset="0"/>
            </a:endParaRPr>
          </a:p>
          <a:p>
            <a:pPr marL="342900" indent="-342900">
              <a:defRPr/>
            </a:pPr>
            <a:endParaRPr lang="en-US" altLang="zh-CN" sz="2800" dirty="0">
              <a:solidFill>
                <a:srgbClr val="FFCC00"/>
              </a:solidFill>
              <a:latin typeface="Franklin Gothic Medium" pitchFamily="34" charset="0"/>
              <a:ea typeface="宋体" charset="-122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zh-CN" altLang="en-US" sz="2800" dirty="0">
              <a:solidFill>
                <a:srgbClr val="FFCC00"/>
              </a:solidFill>
              <a:latin typeface="Franklin Gothic Medium" pitchFamily="34" charset="0"/>
              <a:ea typeface="宋体" charset="-122"/>
              <a:cs typeface="Arial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t="14957" b="30032"/>
          <a:stretch>
            <a:fillRect/>
          </a:stretch>
        </p:blipFill>
        <p:spPr bwMode="auto">
          <a:xfrm>
            <a:off x="5076825" y="1412701"/>
            <a:ext cx="3027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26" y="2708920"/>
            <a:ext cx="386556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0688" y="4149080"/>
            <a:ext cx="38735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9750" y="76200"/>
            <a:ext cx="8532813" cy="863600"/>
          </a:xfrm>
        </p:spPr>
        <p:txBody>
          <a:bodyPr/>
          <a:lstStyle/>
          <a:p>
            <a:r>
              <a:rPr lang="en-GB" smtClean="0"/>
              <a:t>DesignSpark PCB – ModelSource </a:t>
            </a:r>
            <a:r>
              <a:rPr lang="zh-CN" altLang="en-US" smtClean="0">
                <a:ea typeface="宋体" pitchFamily="2" charset="-122"/>
              </a:rPr>
              <a:t>界面</a:t>
            </a:r>
            <a:endParaRPr lang="en-GB" smtClean="0"/>
          </a:p>
        </p:txBody>
      </p:sp>
      <p:sp>
        <p:nvSpPr>
          <p:cNvPr id="5" name="TextBox 4"/>
          <p:cNvSpPr txBox="1"/>
          <p:nvPr/>
        </p:nvSpPr>
        <p:spPr>
          <a:xfrm>
            <a:off x="395288" y="908050"/>
            <a:ext cx="8208962" cy="158432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zh-CN" altLang="en-US" sz="2400" dirty="0">
                <a:solidFill>
                  <a:schemeClr val="tx1"/>
                </a:solidFill>
                <a:latin typeface="Franklin Gothic Medium" pitchFamily="34" charset="0"/>
                <a:ea typeface="宋体" charset="-122"/>
                <a:cs typeface="Arial" charset="0"/>
              </a:rPr>
              <a:t>浏览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8</a:t>
            </a:r>
            <a:r>
              <a:rPr lang="zh-CN" altLang="en-US" sz="2400" dirty="0">
                <a:solidFill>
                  <a:schemeClr val="tx1"/>
                </a:solidFill>
                <a:ea typeface="宋体" charset="-122"/>
                <a:cs typeface="Arial" charset="0"/>
              </a:rPr>
              <a:t>万多种半导体和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IP</a:t>
            </a:r>
            <a:r>
              <a:rPr lang="zh-CN" altLang="en-US" sz="2400" dirty="0">
                <a:solidFill>
                  <a:schemeClr val="tx1"/>
                </a:solidFill>
                <a:ea typeface="宋体" charset="-122"/>
                <a:cs typeface="Arial" charset="0"/>
              </a:rPr>
              <a:t>＆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E</a:t>
            </a:r>
            <a:r>
              <a:rPr lang="zh-CN" altLang="en-US" sz="2400" dirty="0">
                <a:solidFill>
                  <a:schemeClr val="tx1"/>
                </a:solidFill>
                <a:ea typeface="宋体" charset="-122"/>
                <a:cs typeface="Arial" charset="0"/>
              </a:rPr>
              <a:t>元件</a:t>
            </a:r>
            <a:endParaRPr lang="en-GB" sz="2400" dirty="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zh-CN" altLang="en-US" sz="2400" dirty="0">
                <a:solidFill>
                  <a:schemeClr val="tx1"/>
                </a:solidFill>
                <a:ea typeface="宋体" charset="-122"/>
                <a:cs typeface="Arial" charset="0"/>
              </a:rPr>
              <a:t>直接下载到您的设计和图库里</a:t>
            </a:r>
            <a:endParaRPr lang="en-GB" sz="2400" dirty="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cs typeface="Arial" charset="0"/>
              </a:rPr>
              <a:t>RS</a:t>
            </a:r>
            <a:r>
              <a:rPr lang="zh-CN" altLang="en-US" sz="2400" dirty="0">
                <a:solidFill>
                  <a:schemeClr val="tx1"/>
                </a:solidFill>
                <a:ea typeface="宋体" charset="-122"/>
                <a:cs typeface="Arial" charset="0"/>
              </a:rPr>
              <a:t>订单号、制造商部件号快速搜索</a:t>
            </a:r>
            <a:endParaRPr lang="en-GB" sz="2400" dirty="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zh-CN" altLang="en-US" sz="2400" dirty="0">
                <a:solidFill>
                  <a:schemeClr val="tx1"/>
                </a:solidFill>
                <a:ea typeface="宋体" charset="-122"/>
                <a:cs typeface="Arial" charset="0"/>
              </a:rPr>
              <a:t>技术资料、价格与供货情况同步更新</a:t>
            </a:r>
            <a:endParaRPr lang="en-GB" sz="2400" dirty="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GB" sz="2400" dirty="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708275"/>
            <a:ext cx="80391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ctronics">
  <a:themeElements>
    <a:clrScheme name="">
      <a:dk1>
        <a:srgbClr val="000000"/>
      </a:dk1>
      <a:lt1>
        <a:srgbClr val="FFFFFF"/>
      </a:lt1>
      <a:dk2>
        <a:srgbClr val="A5A5A5"/>
      </a:dk2>
      <a:lt2>
        <a:srgbClr val="EEECE1"/>
      </a:lt2>
      <a:accent1>
        <a:srgbClr val="DDDDDD"/>
      </a:accent1>
      <a:accent2>
        <a:srgbClr val="C0504D"/>
      </a:accent2>
      <a:accent3>
        <a:srgbClr val="FFFFFF"/>
      </a:accent3>
      <a:accent4>
        <a:srgbClr val="000000"/>
      </a:accent4>
      <a:accent5>
        <a:srgbClr val="EBEBEB"/>
      </a:accent5>
      <a:accent6>
        <a:srgbClr val="AE4845"/>
      </a:accent6>
      <a:hlink>
        <a:srgbClr val="E82426"/>
      </a:hlink>
      <a:folHlink>
        <a:srgbClr val="A5A5A5"/>
      </a:folHlink>
    </a:clrScheme>
    <a:fontScheme name="4_EC Group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EC Grou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 Group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 Group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 Group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 Group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 Group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 Group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 Group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 Group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 Group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 Group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 Group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C Group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D1C24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4ABAC"/>
        </a:accent5>
        <a:accent6>
          <a:srgbClr val="0000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 Group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0000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 Group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F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8FFB8"/>
        </a:accent5>
        <a:accent6>
          <a:srgbClr val="0000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C Group Templa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00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 Group Template">
  <a:themeElements>
    <a:clrScheme name="">
      <a:dk1>
        <a:srgbClr val="000000"/>
      </a:dk1>
      <a:lt1>
        <a:srgbClr val="FFFFFF"/>
      </a:lt1>
      <a:dk2>
        <a:srgbClr val="A5A5A5"/>
      </a:dk2>
      <a:lt2>
        <a:srgbClr val="EEECE1"/>
      </a:lt2>
      <a:accent1>
        <a:srgbClr val="DDDDDD"/>
      </a:accent1>
      <a:accent2>
        <a:srgbClr val="C0504D"/>
      </a:accent2>
      <a:accent3>
        <a:srgbClr val="FFFFFF"/>
      </a:accent3>
      <a:accent4>
        <a:srgbClr val="000000"/>
      </a:accent4>
      <a:accent5>
        <a:srgbClr val="EBEBEB"/>
      </a:accent5>
      <a:accent6>
        <a:srgbClr val="AE4845"/>
      </a:accent6>
      <a:hlink>
        <a:srgbClr val="E82426"/>
      </a:hlink>
      <a:folHlink>
        <a:srgbClr val="A5A5A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D1C24"/>
        </a:solidFill>
        <a:ln w="9525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sz="1800" b="0" dirty="0" err="1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D1C24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4ABAC"/>
        </a:accent5>
        <a:accent6>
          <a:srgbClr val="0000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0000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F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8FFB8"/>
        </a:accent5>
        <a:accent6>
          <a:srgbClr val="0000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00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5A5A5"/>
    </a:dk2>
    <a:lt2>
      <a:srgbClr val="EEECE1"/>
    </a:lt2>
    <a:accent1>
      <a:srgbClr val="DDDDDD"/>
    </a:accent1>
    <a:accent2>
      <a:srgbClr val="C0504D"/>
    </a:accent2>
    <a:accent3>
      <a:srgbClr val="FFFFFF"/>
    </a:accent3>
    <a:accent4>
      <a:srgbClr val="000000"/>
    </a:accent4>
    <a:accent5>
      <a:srgbClr val="EBEBEB"/>
    </a:accent5>
    <a:accent6>
      <a:srgbClr val="AE4845"/>
    </a:accent6>
    <a:hlink>
      <a:srgbClr val="E82426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5A5A5"/>
    </a:dk2>
    <a:lt2>
      <a:srgbClr val="EEECE1"/>
    </a:lt2>
    <a:accent1>
      <a:srgbClr val="DDDDDD"/>
    </a:accent1>
    <a:accent2>
      <a:srgbClr val="C0504D"/>
    </a:accent2>
    <a:accent3>
      <a:srgbClr val="FFFFFF"/>
    </a:accent3>
    <a:accent4>
      <a:srgbClr val="000000"/>
    </a:accent4>
    <a:accent5>
      <a:srgbClr val="EBEBEB"/>
    </a:accent5>
    <a:accent6>
      <a:srgbClr val="AE4845"/>
    </a:accent6>
    <a:hlink>
      <a:srgbClr val="E82426"/>
    </a:hlink>
    <a:folHlink>
      <a:srgbClr val="A5A5A5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5A5A5"/>
    </a:dk2>
    <a:lt2>
      <a:srgbClr val="EEECE1"/>
    </a:lt2>
    <a:accent1>
      <a:srgbClr val="DDDDDD"/>
    </a:accent1>
    <a:accent2>
      <a:srgbClr val="C0504D"/>
    </a:accent2>
    <a:accent3>
      <a:srgbClr val="FFFFFF"/>
    </a:accent3>
    <a:accent4>
      <a:srgbClr val="000000"/>
    </a:accent4>
    <a:accent5>
      <a:srgbClr val="EBEBEB"/>
    </a:accent5>
    <a:accent6>
      <a:srgbClr val="AE4845"/>
    </a:accent6>
    <a:hlink>
      <a:srgbClr val="E82426"/>
    </a:hlink>
    <a:folHlink>
      <a:srgbClr val="A5A5A5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5A5A5"/>
    </a:dk2>
    <a:lt2>
      <a:srgbClr val="EEECE1"/>
    </a:lt2>
    <a:accent1>
      <a:srgbClr val="DDDDDD"/>
    </a:accent1>
    <a:accent2>
      <a:srgbClr val="C0504D"/>
    </a:accent2>
    <a:accent3>
      <a:srgbClr val="FFFFFF"/>
    </a:accent3>
    <a:accent4>
      <a:srgbClr val="000000"/>
    </a:accent4>
    <a:accent5>
      <a:srgbClr val="EBEBEB"/>
    </a:accent5>
    <a:accent6>
      <a:srgbClr val="AE4845"/>
    </a:accent6>
    <a:hlink>
      <a:srgbClr val="E82426"/>
    </a:hlink>
    <a:folHlink>
      <a:srgbClr val="A5A5A5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5A5A5"/>
    </a:dk2>
    <a:lt2>
      <a:srgbClr val="EEECE1"/>
    </a:lt2>
    <a:accent1>
      <a:srgbClr val="DDDDDD"/>
    </a:accent1>
    <a:accent2>
      <a:srgbClr val="C0504D"/>
    </a:accent2>
    <a:accent3>
      <a:srgbClr val="FFFFFF"/>
    </a:accent3>
    <a:accent4>
      <a:srgbClr val="000000"/>
    </a:accent4>
    <a:accent5>
      <a:srgbClr val="EBEBEB"/>
    </a:accent5>
    <a:accent6>
      <a:srgbClr val="AE4845"/>
    </a:accent6>
    <a:hlink>
      <a:srgbClr val="E82426"/>
    </a:hlink>
    <a:folHlink>
      <a:srgbClr val="A5A5A5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5A5A5"/>
    </a:dk2>
    <a:lt2>
      <a:srgbClr val="EEECE1"/>
    </a:lt2>
    <a:accent1>
      <a:srgbClr val="DDDDDD"/>
    </a:accent1>
    <a:accent2>
      <a:srgbClr val="C0504D"/>
    </a:accent2>
    <a:accent3>
      <a:srgbClr val="FFFFFF"/>
    </a:accent3>
    <a:accent4>
      <a:srgbClr val="000000"/>
    </a:accent4>
    <a:accent5>
      <a:srgbClr val="EBEBEB"/>
    </a:accent5>
    <a:accent6>
      <a:srgbClr val="AE4845"/>
    </a:accent6>
    <a:hlink>
      <a:srgbClr val="E82426"/>
    </a:hlink>
    <a:folHlink>
      <a:srgbClr val="A5A5A5"/>
    </a:folHlink>
  </a:clrScheme>
</a:themeOverride>
</file>

<file path=ppt/theme/themeOverride7.xml><?xml version="1.0" encoding="utf-8"?>
<a:themeOverride xmlns:a="http://schemas.openxmlformats.org/drawingml/2006/main">
  <a:clrScheme name="RS Colour Theme">
    <a:dk1>
      <a:sysClr val="windowText" lastClr="000000"/>
    </a:dk1>
    <a:lt1>
      <a:sysClr val="window" lastClr="FFFFFF"/>
    </a:lt1>
    <a:dk2>
      <a:srgbClr val="A5A5A5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E82426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Electronics</Template>
  <TotalTime>1964</TotalTime>
  <Words>769</Words>
  <Application>Microsoft Office PowerPoint</Application>
  <PresentationFormat>全屏显示(4:3)</PresentationFormat>
  <Paragraphs>140</Paragraphs>
  <Slides>20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Electronics</vt:lpstr>
      <vt:lpstr>EC Group Template</vt:lpstr>
      <vt:lpstr>软件</vt:lpstr>
      <vt:lpstr>RS Components公司简介</vt:lpstr>
      <vt:lpstr>我们的足迹</vt:lpstr>
      <vt:lpstr>提供最新技术产品</vt:lpstr>
      <vt:lpstr>功能强大的新资源, 助力设计工程师</vt:lpstr>
      <vt:lpstr>PowerPoint 演示文稿</vt:lpstr>
      <vt:lpstr>DesignSpark PCB – 免费的专业级电子设计软件</vt:lpstr>
      <vt:lpstr>DesignSpark PCB – 特性功能</vt:lpstr>
      <vt:lpstr>DesignSpark PCB – ModelSource 界面</vt:lpstr>
      <vt:lpstr>DesignSpark PCB – BOM 报价</vt:lpstr>
      <vt:lpstr>DesignSparkPCB – PCB 报价</vt:lpstr>
      <vt:lpstr>PowerPoint 演示文稿</vt:lpstr>
      <vt:lpstr>选择DesignSpark Mechanical的5大理由</vt:lpstr>
      <vt:lpstr>DesignSpark Mechanical 功能强大的 3D 软件解决方案</vt:lpstr>
      <vt:lpstr>DEMO</vt:lpstr>
      <vt:lpstr>DesignSpark.com- 加入我们！</vt:lpstr>
      <vt:lpstr>如何获得DesignSpark PCB</vt:lpstr>
      <vt:lpstr>如何获得DesignSpark Mechanical</vt:lpstr>
      <vt:lpstr>来自RS功能强大的最新设计资源</vt:lpstr>
      <vt:lpstr>PowerPoint 演示文稿</vt:lpstr>
    </vt:vector>
  </TitlesOfParts>
  <Company>Electrocomponents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Raspberry Pi Marketing Plan:  Q3 and Q4 2012</dc:title>
  <dc:creator>Mike Bray</dc:creator>
  <cp:lastModifiedBy>微软用户</cp:lastModifiedBy>
  <cp:revision>412</cp:revision>
  <dcterms:created xsi:type="dcterms:W3CDTF">2012-08-20T08:04:00Z</dcterms:created>
  <dcterms:modified xsi:type="dcterms:W3CDTF">2013-10-12T01:22:39Z</dcterms:modified>
</cp:coreProperties>
</file>