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2" r:id="rId3"/>
    <p:sldMasterId id="2147483704" r:id="rId4"/>
    <p:sldMasterId id="2147483709" r:id="rId5"/>
  </p:sldMasterIdLst>
  <p:notesMasterIdLst>
    <p:notesMasterId r:id="rId34"/>
  </p:notesMasterIdLst>
  <p:sldIdLst>
    <p:sldId id="433" r:id="rId6"/>
    <p:sldId id="434" r:id="rId7"/>
    <p:sldId id="483" r:id="rId8"/>
    <p:sldId id="418" r:id="rId9"/>
    <p:sldId id="420" r:id="rId10"/>
    <p:sldId id="446" r:id="rId11"/>
    <p:sldId id="445" r:id="rId12"/>
    <p:sldId id="451" r:id="rId13"/>
    <p:sldId id="452" r:id="rId14"/>
    <p:sldId id="447" r:id="rId15"/>
    <p:sldId id="448" r:id="rId16"/>
    <p:sldId id="457" r:id="rId17"/>
    <p:sldId id="460" r:id="rId18"/>
    <p:sldId id="461" r:id="rId19"/>
    <p:sldId id="462" r:id="rId20"/>
    <p:sldId id="492" r:id="rId21"/>
    <p:sldId id="490" r:id="rId22"/>
    <p:sldId id="491" r:id="rId23"/>
    <p:sldId id="466" r:id="rId24"/>
    <p:sldId id="468" r:id="rId25"/>
    <p:sldId id="478" r:id="rId26"/>
    <p:sldId id="469" r:id="rId27"/>
    <p:sldId id="470" r:id="rId28"/>
    <p:sldId id="471" r:id="rId29"/>
    <p:sldId id="472" r:id="rId30"/>
    <p:sldId id="477" r:id="rId31"/>
    <p:sldId id="487" r:id="rId32"/>
    <p:sldId id="493" r:id="rId33"/>
  </p:sldIdLst>
  <p:sldSz cx="9144000" cy="6858000" type="screen4x3"/>
  <p:notesSz cx="7102475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CC"/>
    <a:srgbClr val="FF0000"/>
    <a:srgbClr val="0000FF"/>
    <a:srgbClr val="66FF33"/>
    <a:srgbClr val="00FF00"/>
    <a:srgbClr val="99FF99"/>
    <a:srgbClr val="66FF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 autoAdjust="0"/>
    <p:restoredTop sz="96619" autoAdjust="0"/>
  </p:normalViewPr>
  <p:slideViewPr>
    <p:cSldViewPr>
      <p:cViewPr varScale="1">
        <p:scale>
          <a:sx n="79" d="100"/>
          <a:sy n="79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ENWOFF1\VOL2\GROUP\POWERLAB\Projects\Electronica%202012\Measurements%20SiC\efficien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ea typeface="Arial Unicode MS" pitchFamily="34" charset="-128"/>
                <a:cs typeface="Arial" pitchFamily="34" charset="0"/>
              </a:defRPr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Efficiency Comparison 1200 V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SiC</a:t>
            </a:r>
            <a:r>
              <a:rPr lang="en-US" baseline="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BJT vs. </a:t>
            </a:r>
            <a:r>
              <a:rPr lang="en-US" baseline="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1200 V IGBT </a:t>
            </a: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770124042687785"/>
          <c:y val="9.1930758357480769E-2"/>
          <c:w val="0.83091612400207038"/>
          <c:h val="0.76911357497853894"/>
        </c:manualLayout>
      </c:layout>
      <c:scatterChart>
        <c:scatterStyle val="lineMarker"/>
        <c:ser>
          <c:idx val="0"/>
          <c:order val="0"/>
          <c:tx>
            <c:strRef>
              <c:f>'High Flux Core'!$A$1:$H$1</c:f>
              <c:strCache>
                <c:ptCount val="1"/>
                <c:pt idx="0">
                  <c:v>High Flux FGA15N120    fSW=25kHz 6mH Choke</c:v>
                </c:pt>
              </c:strCache>
            </c:strRef>
          </c:tx>
          <c:marker>
            <c:symbol val="none"/>
          </c:marker>
          <c:xVal>
            <c:numRef>
              <c:f>'High Flux Core'!$B$3:$B$16</c:f>
              <c:numCache>
                <c:formatCode>0.00"%"</c:formatCode>
                <c:ptCount val="14"/>
                <c:pt idx="0">
                  <c:v>4.2509482930724714</c:v>
                </c:pt>
                <c:pt idx="1">
                  <c:v>7.214693551607108</c:v>
                </c:pt>
                <c:pt idx="2">
                  <c:v>15.446436414454055</c:v>
                </c:pt>
                <c:pt idx="3">
                  <c:v>23.082251946496303</c:v>
                </c:pt>
                <c:pt idx="4">
                  <c:v>37.742064284288276</c:v>
                </c:pt>
                <c:pt idx="5">
                  <c:v>45.449391096027149</c:v>
                </c:pt>
                <c:pt idx="6">
                  <c:v>57.685765621880606</c:v>
                </c:pt>
                <c:pt idx="7">
                  <c:v>67.538430824515558</c:v>
                </c:pt>
                <c:pt idx="8">
                  <c:v>74.530644839289252</c:v>
                </c:pt>
                <c:pt idx="9">
                  <c:v>88.340986224795373</c:v>
                </c:pt>
                <c:pt idx="10">
                  <c:v>91.180874426032958</c:v>
                </c:pt>
                <c:pt idx="11">
                  <c:v>94.614693551607644</c:v>
                </c:pt>
                <c:pt idx="12">
                  <c:v>95.757636254741456</c:v>
                </c:pt>
                <c:pt idx="13">
                  <c:v>100</c:v>
                </c:pt>
              </c:numCache>
            </c:numRef>
          </c:xVal>
          <c:yVal>
            <c:numRef>
              <c:f>'High Flux Core'!$H$3:$H$16</c:f>
              <c:numCache>
                <c:formatCode>0.00"%"</c:formatCode>
                <c:ptCount val="14"/>
                <c:pt idx="0">
                  <c:v>94.216814159292127</c:v>
                </c:pt>
                <c:pt idx="1">
                  <c:v>96.048903654485073</c:v>
                </c:pt>
                <c:pt idx="2">
                  <c:v>97.169481946624018</c:v>
                </c:pt>
                <c:pt idx="3">
                  <c:v>97.507063040269927</c:v>
                </c:pt>
                <c:pt idx="4">
                  <c:v>97.541469958465626</c:v>
                </c:pt>
                <c:pt idx="5">
                  <c:v>97.695955369595509</c:v>
                </c:pt>
                <c:pt idx="6">
                  <c:v>97.700084530853758</c:v>
                </c:pt>
                <c:pt idx="7">
                  <c:v>97.598269022719094</c:v>
                </c:pt>
                <c:pt idx="8">
                  <c:v>97.684045267220498</c:v>
                </c:pt>
                <c:pt idx="9">
                  <c:v>97.483064382882631</c:v>
                </c:pt>
                <c:pt idx="10">
                  <c:v>97.450258708059948</c:v>
                </c:pt>
                <c:pt idx="11">
                  <c:v>97.405199876682758</c:v>
                </c:pt>
                <c:pt idx="12">
                  <c:v>97.371092164027559</c:v>
                </c:pt>
                <c:pt idx="13">
                  <c:v>97.304647661599731</c:v>
                </c:pt>
              </c:numCache>
            </c:numRef>
          </c:yVal>
        </c:ser>
        <c:ser>
          <c:idx val="2"/>
          <c:order val="1"/>
          <c:tx>
            <c:strRef>
              <c:f>'High Flux Core'!$A$19:$H$19</c:f>
              <c:strCache>
                <c:ptCount val="1"/>
                <c:pt idx="0">
                  <c:v>High Flux FSICBH057A120  fSW=72kHz 2mH Choke</c:v>
                </c:pt>
              </c:strCache>
            </c:strRef>
          </c:tx>
          <c:marker>
            <c:symbol val="none"/>
          </c:marker>
          <c:xVal>
            <c:numRef>
              <c:f>'High Flux Core'!$B$21:$B$34</c:f>
              <c:numCache>
                <c:formatCode>0.00"%"</c:formatCode>
                <c:ptCount val="14"/>
                <c:pt idx="0">
                  <c:v>4.0107315855181023</c:v>
                </c:pt>
                <c:pt idx="1">
                  <c:v>7.8697478152309612</c:v>
                </c:pt>
                <c:pt idx="2">
                  <c:v>15.07039200998752</c:v>
                </c:pt>
                <c:pt idx="3">
                  <c:v>22.309937578027466</c:v>
                </c:pt>
                <c:pt idx="4">
                  <c:v>37.804354556803894</c:v>
                </c:pt>
                <c:pt idx="5">
                  <c:v>45.008888888888912</c:v>
                </c:pt>
                <c:pt idx="6">
                  <c:v>56.017977528089901</c:v>
                </c:pt>
                <c:pt idx="7">
                  <c:v>67.53278401997504</c:v>
                </c:pt>
                <c:pt idx="8">
                  <c:v>75.429762796503638</c:v>
                </c:pt>
                <c:pt idx="9">
                  <c:v>88.759051186017473</c:v>
                </c:pt>
                <c:pt idx="10">
                  <c:v>91.235955056179748</c:v>
                </c:pt>
                <c:pt idx="11">
                  <c:v>94.397003745319168</c:v>
                </c:pt>
                <c:pt idx="12">
                  <c:v>95.450686641698027</c:v>
                </c:pt>
                <c:pt idx="13">
                  <c:v>100</c:v>
                </c:pt>
              </c:numCache>
            </c:numRef>
          </c:xVal>
          <c:yVal>
            <c:numRef>
              <c:f>'High Flux Core'!$H$21:$H$34</c:f>
              <c:numCache>
                <c:formatCode>0.00"%"</c:formatCode>
                <c:ptCount val="14"/>
                <c:pt idx="0">
                  <c:v>94.934869976359337</c:v>
                </c:pt>
                <c:pt idx="1">
                  <c:v>93.073293172690242</c:v>
                </c:pt>
                <c:pt idx="2">
                  <c:v>95.926446280991712</c:v>
                </c:pt>
                <c:pt idx="3">
                  <c:v>96.94395017793596</c:v>
                </c:pt>
                <c:pt idx="4">
                  <c:v>97.442682455914536</c:v>
                </c:pt>
                <c:pt idx="5">
                  <c:v>97.702222222222233</c:v>
                </c:pt>
                <c:pt idx="6">
                  <c:v>97.850662944870891</c:v>
                </c:pt>
                <c:pt idx="7">
                  <c:v>97.99594202898551</c:v>
                </c:pt>
                <c:pt idx="8">
                  <c:v>98.102292654413148</c:v>
                </c:pt>
                <c:pt idx="9">
                  <c:v>98.085094641576092</c:v>
                </c:pt>
                <c:pt idx="10">
                  <c:v>98.178300822181697</c:v>
                </c:pt>
                <c:pt idx="11">
                  <c:v>98.146417445482854</c:v>
                </c:pt>
                <c:pt idx="12">
                  <c:v>98.136263284900835</c:v>
                </c:pt>
                <c:pt idx="13">
                  <c:v>98.108862868060655</c:v>
                </c:pt>
              </c:numCache>
            </c:numRef>
          </c:yVal>
        </c:ser>
        <c:ser>
          <c:idx val="4"/>
          <c:order val="2"/>
          <c:tx>
            <c:strRef>
              <c:f>'High Flux IGBT 47kHz'!$A$1:$H$1</c:f>
              <c:strCache>
                <c:ptCount val="1"/>
                <c:pt idx="0">
                  <c:v>High Flux FGA15N120    fSW=47kHz 6mH Choke</c:v>
                </c:pt>
              </c:strCache>
            </c:strRef>
          </c:tx>
          <c:marker>
            <c:symbol val="none"/>
          </c:marker>
          <c:xVal>
            <c:numRef>
              <c:f>'High Flux Core'!$B$3:$B$16</c:f>
              <c:numCache>
                <c:formatCode>0.00"%"</c:formatCode>
                <c:ptCount val="14"/>
                <c:pt idx="0">
                  <c:v>4.2509482930724714</c:v>
                </c:pt>
                <c:pt idx="1">
                  <c:v>7.214693551607108</c:v>
                </c:pt>
                <c:pt idx="2">
                  <c:v>15.446436414454055</c:v>
                </c:pt>
                <c:pt idx="3">
                  <c:v>23.082251946496303</c:v>
                </c:pt>
                <c:pt idx="4">
                  <c:v>37.742064284288276</c:v>
                </c:pt>
                <c:pt idx="5">
                  <c:v>45.449391096027149</c:v>
                </c:pt>
                <c:pt idx="6">
                  <c:v>57.685765621880606</c:v>
                </c:pt>
                <c:pt idx="7">
                  <c:v>67.538430824515558</c:v>
                </c:pt>
                <c:pt idx="8">
                  <c:v>74.530644839289252</c:v>
                </c:pt>
                <c:pt idx="9">
                  <c:v>88.340986224795373</c:v>
                </c:pt>
                <c:pt idx="10">
                  <c:v>91.180874426032958</c:v>
                </c:pt>
                <c:pt idx="11">
                  <c:v>94.614693551607644</c:v>
                </c:pt>
                <c:pt idx="12">
                  <c:v>95.757636254741456</c:v>
                </c:pt>
                <c:pt idx="13">
                  <c:v>100</c:v>
                </c:pt>
              </c:numCache>
            </c:numRef>
          </c:xVal>
          <c:yVal>
            <c:numRef>
              <c:f>'High Flux IGBT 47kHz'!$H$3:$H$16</c:f>
              <c:numCache>
                <c:formatCode>0.00"%"</c:formatCode>
                <c:ptCount val="14"/>
                <c:pt idx="0">
                  <c:v>92.266380236305054</c:v>
                </c:pt>
                <c:pt idx="1">
                  <c:v>94.297816878462044</c:v>
                </c:pt>
                <c:pt idx="2">
                  <c:v>96.286620638179258</c:v>
                </c:pt>
                <c:pt idx="3">
                  <c:v>96.764078765834682</c:v>
                </c:pt>
                <c:pt idx="4">
                  <c:v>96.734652097141534</c:v>
                </c:pt>
                <c:pt idx="5">
                  <c:v>96.798212956068483</c:v>
                </c:pt>
                <c:pt idx="6">
                  <c:v>96.701272605492292</c:v>
                </c:pt>
                <c:pt idx="7">
                  <c:v>96.615977725422297</c:v>
                </c:pt>
                <c:pt idx="8">
                  <c:v>96.442432082793857</c:v>
                </c:pt>
                <c:pt idx="9">
                  <c:v>96.172772006559327</c:v>
                </c:pt>
                <c:pt idx="10">
                  <c:v>95.954356846473019</c:v>
                </c:pt>
                <c:pt idx="11">
                  <c:v>95.645812310796444</c:v>
                </c:pt>
                <c:pt idx="12">
                  <c:v>95.568685376661008</c:v>
                </c:pt>
                <c:pt idx="13">
                  <c:v>95.154394299287432</c:v>
                </c:pt>
              </c:numCache>
            </c:numRef>
          </c:yVal>
        </c:ser>
        <c:axId val="82591744"/>
        <c:axId val="82593664"/>
      </c:scatterChart>
      <c:valAx>
        <c:axId val="82591744"/>
        <c:scaling>
          <c:orientation val="minMax"/>
          <c:max val="10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>
                    <a:latin typeface="Arial" pitchFamily="34" charset="0"/>
                    <a:cs typeface="Arial" pitchFamily="34" charset="0"/>
                  </a:rPr>
                  <a:t>Load</a:t>
                </a:r>
              </a:p>
            </c:rich>
          </c:tx>
          <c:layout/>
        </c:title>
        <c:numFmt formatCode="0&quot;%&quot;" sourceLinked="0"/>
        <c:majorTickMark val="cross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593664"/>
        <c:crosses val="autoZero"/>
        <c:crossBetween val="midCat"/>
        <c:majorUnit val="10"/>
        <c:minorUnit val="10"/>
      </c:valAx>
      <c:valAx>
        <c:axId val="82593664"/>
        <c:scaling>
          <c:orientation val="minMax"/>
          <c:max val="100"/>
          <c:min val="9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>
                    <a:latin typeface="Arial" pitchFamily="34" charset="0"/>
                    <a:cs typeface="Arial" pitchFamily="34" charset="0"/>
                  </a:rPr>
                  <a:t>Efficiency</a:t>
                </a:r>
              </a:p>
            </c:rich>
          </c:tx>
          <c:layout/>
        </c:title>
        <c:numFmt formatCode="0&quot;%&quot;" sourceLinked="0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5917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41766134701912266"/>
          <c:y val="0.47126454735629891"/>
          <c:w val="0.50935015935508066"/>
          <c:h val="0.33986484920043347"/>
        </c:manualLayout>
      </c:layout>
      <c:spPr>
        <a:gradFill>
          <a:gsLst>
            <a:gs pos="0">
              <a:srgbClr val="4F81BD">
                <a:tint val="66000"/>
                <a:satMod val="160000"/>
                <a:alpha val="13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09B347A-4B09-4B74-8539-0422DB1EA4FF}" type="datetimeFigureOut">
              <a:rPr lang="ko-KR" altLang="en-US" smtClean="0"/>
              <a:pPr/>
              <a:t>2013-09-19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2009EEA-B7D2-4CB6-9FC3-6D82E4AA9D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348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3113"/>
            <a:ext cx="5113337" cy="38354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58" y="4861782"/>
            <a:ext cx="5681363" cy="4601175"/>
          </a:xfrm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We are a global company with offices and employees worldwide.</a:t>
            </a:r>
            <a:r>
              <a:rPr lang="en-US" baseline="0" dirty="0" smtClean="0">
                <a:latin typeface="Arial" charset="0"/>
              </a:rPr>
              <a:t>  Our regional offices are located in key places to be able to support your design, and delivery needs.</a:t>
            </a:r>
          </a:p>
          <a:p>
            <a:pPr defTabSz="486049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defRPr/>
            </a:pPr>
            <a:endParaRPr lang="en-US" sz="1300" dirty="0" smtClean="0">
              <a:solidFill>
                <a:schemeClr val="tx2"/>
              </a:solidFill>
            </a:endParaRPr>
          </a:p>
          <a:p>
            <a:pPr defTabSz="486049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US" sz="1300" dirty="0" smtClean="0">
                <a:solidFill>
                  <a:schemeClr val="tx2"/>
                </a:solidFill>
              </a:rPr>
              <a:t>Global manufacturing, test and assembly sites support your need for quality, service and consistent supply</a:t>
            </a:r>
            <a:r>
              <a:rPr lang="en-US" sz="1500" dirty="0" smtClean="0">
                <a:solidFill>
                  <a:schemeClr val="tx2"/>
                </a:solidFill>
              </a:rPr>
              <a:t>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300" b="1" dirty="0" smtClean="0">
                <a:solidFill>
                  <a:schemeClr val="tx2"/>
                </a:solidFill>
              </a:rPr>
              <a:t>Manufacturing sites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 South Portland, Maine, USA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 Mountaintop, Pennsylvania, USA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 West Jordan, Utah, USA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 </a:t>
            </a:r>
            <a:r>
              <a:rPr lang="en-US" sz="1300" dirty="0" err="1" smtClean="0">
                <a:solidFill>
                  <a:schemeClr val="tx2"/>
                </a:solidFill>
              </a:rPr>
              <a:t>Bucheon</a:t>
            </a:r>
            <a:r>
              <a:rPr lang="en-US" sz="1300" dirty="0" smtClean="0">
                <a:solidFill>
                  <a:schemeClr val="tx2"/>
                </a:solidFill>
              </a:rPr>
              <a:t>, South Korea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300" b="1" dirty="0" smtClean="0">
                <a:solidFill>
                  <a:schemeClr val="tx2"/>
                </a:solidFill>
              </a:rPr>
              <a:t>Assembly and test sites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 Cebu, Philippines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 Penang, Malaysia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 Suzhou, China</a:t>
            </a:r>
          </a:p>
          <a:p>
            <a:r>
              <a:rPr lang="en-US" baseline="0" dirty="0" smtClean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cs typeface="맑은 고딕"/>
            </a:endParaRPr>
          </a:p>
        </p:txBody>
      </p:sp>
      <p:sp>
        <p:nvSpPr>
          <p:cNvPr id="6553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2163B-5FC3-4468-8765-5791B96C54BF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09255" y="4861074"/>
            <a:ext cx="5683974" cy="4605656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  <a:noFill/>
        </p:spPr>
        <p:txBody>
          <a:bodyPr/>
          <a:lstStyle/>
          <a:p>
            <a:fld id="{81222E36-CF77-4AF8-870F-8F55C7C57413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B73FB7-F700-4703-A3A0-EC5C821E73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B73FB7-F700-4703-A3A0-EC5C821E73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B73FB7-F700-4703-A3A0-EC5C821E73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2401" indent="-242401"/>
            <a:endParaRPr lang="en-US" altLang="ko-KR" dirty="0" smtClean="0">
              <a:latin typeface="Arial" pitchFamily="34" charset="0"/>
              <a:ea typeface="굴림" pitchFamily="50" charset="-127"/>
            </a:endParaRPr>
          </a:p>
          <a:p>
            <a:pPr marL="242401" indent="-242401"/>
            <a:r>
              <a:rPr lang="en-US" altLang="ko-KR" dirty="0" smtClean="0">
                <a:latin typeface="Arial" pitchFamily="34" charset="0"/>
                <a:ea typeface="굴림" pitchFamily="50" charset="-127"/>
              </a:rPr>
              <a:t> </a:t>
            </a:r>
          </a:p>
          <a:p>
            <a:pPr marL="242401" indent="-242401"/>
            <a:endParaRPr lang="en-US" altLang="ko-KR" dirty="0" smtClean="0">
              <a:latin typeface="Arial" pitchFamily="34" charset="0"/>
              <a:ea typeface="굴림" pitchFamily="50" charset="-127"/>
            </a:endParaRPr>
          </a:p>
          <a:p>
            <a:pPr marL="242401" indent="-242401"/>
            <a:endParaRPr lang="en-US" altLang="ko-KR" dirty="0" smtClean="0">
              <a:latin typeface="Arial" pitchFamily="34" charset="0"/>
              <a:ea typeface="굴림" pitchFamily="50" charset="-127"/>
            </a:endParaRPr>
          </a:p>
          <a:p>
            <a:pPr marL="242401" indent="-242401"/>
            <a:r>
              <a:rPr lang="en-US" altLang="ko-KR" dirty="0" smtClean="0">
                <a:latin typeface="Arial" pitchFamily="34" charset="0"/>
                <a:ea typeface="굴림" pitchFamily="50" charset="-127"/>
              </a:rPr>
              <a:t> </a:t>
            </a:r>
          </a:p>
          <a:p>
            <a:pPr marL="242401" indent="-242401"/>
            <a:endParaRPr lang="en-US" altLang="ko-KR" dirty="0" smtClean="0">
              <a:latin typeface="Arial" pitchFamily="34" charset="0"/>
              <a:ea typeface="굴림" pitchFamily="50" charset="-127"/>
            </a:endParaRPr>
          </a:p>
          <a:p>
            <a:pPr marL="242401" indent="-242401"/>
            <a:endParaRPr lang="ko-KR" altLang="en-US" dirty="0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5606" indent="-235606"/>
            <a:endParaRPr lang="en-US" altLang="ko-KR" dirty="0" smtClean="0">
              <a:ea typeface="굴림" pitchFamily="50" charset="-127"/>
            </a:endParaRPr>
          </a:p>
          <a:p>
            <a:pPr marL="235606" indent="-235606"/>
            <a:r>
              <a:rPr lang="en-US" altLang="ko-KR" dirty="0" smtClean="0">
                <a:ea typeface="굴림" pitchFamily="50" charset="-127"/>
              </a:rPr>
              <a:t> </a:t>
            </a:r>
          </a:p>
          <a:p>
            <a:pPr marL="235606" indent="-235606"/>
            <a:endParaRPr lang="en-US" altLang="ko-KR" dirty="0" smtClean="0">
              <a:ea typeface="굴림" pitchFamily="50" charset="-127"/>
            </a:endParaRPr>
          </a:p>
          <a:p>
            <a:pPr marL="235606" indent="-235606"/>
            <a:endParaRPr lang="en-US" altLang="ko-KR" dirty="0" smtClean="0">
              <a:ea typeface="굴림" pitchFamily="50" charset="-127"/>
            </a:endParaRPr>
          </a:p>
          <a:p>
            <a:pPr marL="235606" indent="-235606"/>
            <a:r>
              <a:rPr lang="en-US" altLang="ko-KR" dirty="0" smtClean="0">
                <a:ea typeface="굴림" pitchFamily="50" charset="-127"/>
              </a:rPr>
              <a:t> </a:t>
            </a:r>
          </a:p>
          <a:p>
            <a:pPr marL="235606" indent="-235606"/>
            <a:endParaRPr lang="en-US" altLang="ko-KR" dirty="0" smtClean="0">
              <a:ea typeface="굴림" pitchFamily="50" charset="-127"/>
            </a:endParaRPr>
          </a:p>
          <a:p>
            <a:pPr marL="235606" indent="-235606"/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Arial" charset="0"/>
            </a:endParaRPr>
          </a:p>
        </p:txBody>
      </p:sp>
      <p:sp>
        <p:nvSpPr>
          <p:cNvPr id="1044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33D3A-0D96-4551-8D69-7C18FC238FED}" type="slidenum">
              <a:rPr lang="ko-KR" altLang="en-US" smtClean="0">
                <a:solidFill>
                  <a:prstClr val="black"/>
                </a:solidFill>
                <a:latin typeface="Arial" charset="0"/>
                <a:ea typeface="굴림" charset="-127"/>
              </a:rPr>
              <a:pPr/>
              <a:t>10</a:t>
            </a:fld>
            <a:endParaRPr lang="en-US" altLang="ko-KR" smtClean="0">
              <a:solidFill>
                <a:prstClr val="black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11816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91" tIns="46846" rIns="93691" bIns="46846"/>
          <a:lstStyle/>
          <a:p>
            <a:endParaRPr lang="ko-KR" altLang="en-US" smtClean="0"/>
          </a:p>
        </p:txBody>
      </p:sp>
      <p:sp>
        <p:nvSpPr>
          <p:cNvPr id="1181700" name="슬라이드 번호 개체 틀 3"/>
          <p:cNvSpPr txBox="1">
            <a:spLocks noGrp="1"/>
          </p:cNvSpPr>
          <p:nvPr/>
        </p:nvSpPr>
        <p:spPr bwMode="auto">
          <a:xfrm>
            <a:off x="4022307" y="9720756"/>
            <a:ext cx="3078513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1" tIns="46846" rIns="93691" bIns="46846" anchor="b"/>
          <a:lstStyle/>
          <a:p>
            <a:pPr algn="r" defTabSz="904456"/>
            <a:fld id="{4584E388-B14B-4B9F-AE6D-9878838D0558}" type="slidenum">
              <a:rPr lang="ko-KR" altLang="en-US" sz="1200">
                <a:solidFill>
                  <a:prstClr val="black"/>
                </a:solidFill>
                <a:ea typeface="Gulim" pitchFamily="50" charset="-127"/>
              </a:rPr>
              <a:pPr algn="r" defTabSz="904456"/>
              <a:t>11</a:t>
            </a:fld>
            <a:endParaRPr lang="en-US" altLang="ko-KR" sz="1200" dirty="0">
              <a:solidFill>
                <a:prstClr val="black"/>
              </a:solidFill>
              <a:ea typeface="Gulim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09255" y="4861074"/>
            <a:ext cx="5683974" cy="4605656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  <a:noFill/>
        </p:spPr>
        <p:txBody>
          <a:bodyPr/>
          <a:lstStyle/>
          <a:p>
            <a:fld id="{81222E36-CF77-4AF8-870F-8F55C7C57413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7F556-49A5-4DFB-B330-D7C5F27D41FD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7F556-49A5-4DFB-B330-D7C5F27D41FD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7F556-49A5-4DFB-B330-D7C5F27D41FD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E6D-AE01-45D2-9A3B-E1F5D0F13A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366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4800" y="5764213"/>
            <a:ext cx="4114800" cy="4302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400" i="1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04800" y="1289050"/>
            <a:ext cx="4114800" cy="44751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smtClean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24400" y="5764213"/>
            <a:ext cx="4114800" cy="430212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43" charset="0"/>
              <a:buNone/>
              <a:tabLst/>
              <a:defRPr sz="1400" i="1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4724400" y="1289050"/>
            <a:ext cx="4114800" cy="44751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2250" y="2755037"/>
            <a:ext cx="2414537" cy="325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i="1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2949575" y="1295400"/>
            <a:ext cx="5838825" cy="4710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17501" y="1295400"/>
            <a:ext cx="8503920" cy="4710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33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20156" y="6457890"/>
            <a:ext cx="63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zh-CN" sz="1000" b="0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公司机密</a:t>
            </a:r>
          </a:p>
          <a:p>
            <a:pPr algn="ctr" defTabSz="914400">
              <a:buNone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4932" y="6425599"/>
            <a:ext cx="7316917" cy="341783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Company Confidential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0" y="1"/>
            <a:ext cx="8686349" cy="9502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rgbClr val="2141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1610" y="965031"/>
            <a:ext cx="8686349" cy="421201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FBB715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Calibri (Helv)"/>
                <a:cs typeface="Calibri (Helv)"/>
              </a:defRPr>
            </a:lvl2pPr>
            <a:lvl3pPr>
              <a:buNone/>
              <a:defRPr>
                <a:latin typeface="Calibri (Helv)"/>
                <a:cs typeface="Calibri (Helv)"/>
              </a:defRPr>
            </a:lvl3pPr>
            <a:lvl4pPr>
              <a:defRPr>
                <a:latin typeface="Calibri (Helv)"/>
                <a:cs typeface="Calibri (Helv)"/>
              </a:defRPr>
            </a:lvl4pPr>
            <a:lvl5pPr>
              <a:defRPr>
                <a:latin typeface="Calibri (Helv)"/>
                <a:cs typeface="Calibri (Helv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372" y="1559859"/>
            <a:ext cx="8646164" cy="4656203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0" y="2551684"/>
            <a:ext cx="8657365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646164" cy="49657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2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0157" y="6435992"/>
            <a:ext cx="63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zh-CN" sz="1000" b="0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公司机密</a:t>
            </a:r>
          </a:p>
          <a:p>
            <a:pPr algn="ctr" defTabSz="914400">
              <a:buNone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646164" cy="49657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74932" y="6425599"/>
            <a:ext cx="7316917" cy="341783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77DB-0D7D-422A-A02A-DE331EE9569B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74932" y="6425599"/>
            <a:ext cx="7316917" cy="341783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7500" y="1478694"/>
            <a:ext cx="8646164" cy="477211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2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17500" y="1025611"/>
            <a:ext cx="7219950" cy="387178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F7C4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550276" cy="24638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23850" y="3860800"/>
            <a:ext cx="8519090" cy="23177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 smtClean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74932" y="6425599"/>
            <a:ext cx="7316917" cy="341783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74932" y="6425599"/>
            <a:ext cx="7316917" cy="341783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_BKGND_FIN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26988"/>
            <a:ext cx="919003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over_blocks_fi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951038"/>
            <a:ext cx="37147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ade_bar.pn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1775" y="2836863"/>
            <a:ext cx="52578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98425"/>
            <a:ext cx="20574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8900" y="6457950"/>
            <a:ext cx="638175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>
              <a:buNone/>
            </a:pPr>
            <a:r>
              <a:rPr lang="zh-CN" sz="1000" b="0" i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公司机密</a:t>
            </a:r>
          </a:p>
          <a:p>
            <a:pPr algn="l" defTabSz="914400">
              <a:buNone/>
            </a:pP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1809750"/>
            <a:ext cx="5256666" cy="10044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0" y="2911888"/>
            <a:ext cx="5256665" cy="4313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F7C43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/>
          </p:nvPr>
        </p:nvSpPr>
        <p:spPr>
          <a:xfrm>
            <a:off x="3937000" y="3463288"/>
            <a:ext cx="5256666" cy="432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33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20763" y="6457950"/>
            <a:ext cx="63801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zh-CN" sz="1000" b="0" i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公司机密</a:t>
            </a:r>
          </a:p>
          <a:p>
            <a:pPr algn="ctr" defTabSz="914400">
              <a:buNone/>
            </a:pP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20763" y="6457950"/>
            <a:ext cx="63801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zh-CN" sz="1000" b="0" i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公司机密</a:t>
            </a:r>
          </a:p>
          <a:p>
            <a:pPr algn="ctr" defTabSz="914400">
              <a:buNone/>
            </a:pP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84150" y="6581775"/>
            <a:ext cx="1857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ko-KR" sz="1200" b="1" i="1">
                <a:solidFill>
                  <a:prstClr val="black"/>
                </a:solidFill>
                <a:latin typeface="Arial"/>
                <a:ea typeface="ＭＳ Ｐゴシック"/>
                <a:cs typeface="+mn-cs"/>
              </a:rPr>
              <a:t>飞兆半导体机密资料</a:t>
            </a:r>
            <a:endParaRPr lang="ko-KR" alt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562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E6D-AE01-45D2-9A3B-E1F5D0F13A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77DB-0D7D-422A-A02A-DE331EE9569B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20763" y="6457950"/>
            <a:ext cx="63801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zh-CN" sz="1000" b="0" i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公司机密</a:t>
            </a:r>
          </a:p>
          <a:p>
            <a:pPr algn="ctr" defTabSz="914400">
              <a:buNone/>
            </a:pP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646164" cy="49657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E6D-AE01-45D2-9A3B-E1F5D0F13A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77DB-0D7D-422A-A02A-DE331EE9569B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646164" cy="49657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20763" y="6457950"/>
            <a:ext cx="63801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zh-CN" sz="1000" b="0" i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公司机密</a:t>
            </a:r>
          </a:p>
          <a:p>
            <a:pPr algn="ctr" defTabSz="914400">
              <a:buNone/>
            </a:pP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24300" y="1739900"/>
            <a:ext cx="5143500" cy="107473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l" defTabSz="914400">
              <a:lnSpc>
                <a:spcPts val="3200"/>
              </a:lnSpc>
              <a:buNone/>
            </a:pPr>
            <a:r>
              <a:rPr lang="zh-CN" altLang="ko-KR" sz="3200" b="1" i="0">
                <a:solidFill>
                  <a:srgbClr val="214184"/>
                </a:solidFill>
                <a:latin typeface="Helvertica"/>
                <a:ea typeface="+mn-ea"/>
                <a:cs typeface="+mn-cs"/>
              </a:rPr>
              <a:t>Click to add</a:t>
            </a:r>
            <a:br>
              <a:rPr lang="zh-CN" altLang="ko-KR" sz="3200" b="1" i="0">
                <a:solidFill>
                  <a:srgbClr val="214184"/>
                </a:solidFill>
                <a:latin typeface="Helvertica"/>
                <a:ea typeface="+mn-ea"/>
                <a:cs typeface="+mn-cs"/>
              </a:rPr>
            </a:br>
            <a:r>
              <a:rPr lang="zh-CN" altLang="ko-KR" sz="3200" b="1" i="0">
                <a:solidFill>
                  <a:srgbClr val="214184"/>
                </a:solidFill>
                <a:latin typeface="Helvertica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937000" y="2911475"/>
            <a:ext cx="5256213" cy="6667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F7C43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defTabSz="914400">
              <a:buNone/>
            </a:pPr>
            <a:r>
              <a:rPr lang="zh-CN" sz="1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t>Click to edit Master subtitle </a:t>
            </a:r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3937000" y="3463925"/>
            <a:ext cx="5256213" cy="819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defTabSz="914400">
              <a:buNone/>
            </a:pPr>
            <a:r>
              <a:rPr lang="zh-CN" sz="1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t>Click to add date</a:t>
            </a:r>
          </a:p>
        </p:txBody>
      </p:sp>
      <p:pic>
        <p:nvPicPr>
          <p:cNvPr id="8" name="Picture 8" descr="cover_blocks_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951038"/>
            <a:ext cx="37147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ade_bar.pn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775" y="2836863"/>
            <a:ext cx="52578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98425"/>
            <a:ext cx="20574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OVER_BKGND_FINA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338" y="-26988"/>
            <a:ext cx="919003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over_blocks_fina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951038"/>
            <a:ext cx="37147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fade_bar.pn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775" y="2836863"/>
            <a:ext cx="52578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98425"/>
            <a:ext cx="20574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1809750"/>
            <a:ext cx="5256666" cy="10044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rgbClr val="214184"/>
                </a:solidFill>
                <a:latin typeface="Helvertica"/>
                <a:cs typeface="Helver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0" y="2911888"/>
            <a:ext cx="5256665" cy="4313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F7C43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/>
          </p:nvPr>
        </p:nvSpPr>
        <p:spPr>
          <a:xfrm>
            <a:off x="3937000" y="3463288"/>
            <a:ext cx="5256666" cy="432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795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1610" y="1183481"/>
            <a:ext cx="8646603" cy="39767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F7C43F"/>
                </a:solidFill>
                <a:latin typeface="Helvetica"/>
                <a:cs typeface="Helvetica"/>
              </a:defRPr>
            </a:lvl1pPr>
            <a:lvl2pPr>
              <a:defRPr>
                <a:latin typeface="Calibri (Helv)"/>
                <a:cs typeface="Calibri (Helv)"/>
              </a:defRPr>
            </a:lvl2pPr>
            <a:lvl3pPr>
              <a:buNone/>
              <a:defRPr>
                <a:latin typeface="Calibri (Helv)"/>
                <a:cs typeface="Calibri (Helv)"/>
              </a:defRPr>
            </a:lvl3pPr>
            <a:lvl4pPr>
              <a:defRPr>
                <a:latin typeface="Calibri (Helv)"/>
                <a:cs typeface="Calibri (Helv)"/>
              </a:defRPr>
            </a:lvl4pPr>
            <a:lvl5pPr>
              <a:defRPr>
                <a:latin typeface="Calibri (Helv)"/>
                <a:cs typeface="Calibri (Helv)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898650"/>
            <a:ext cx="8646164" cy="418465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40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795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1610" y="1183481"/>
            <a:ext cx="8646603" cy="39767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F7C43F"/>
                </a:solidFill>
                <a:latin typeface="Helvetica"/>
                <a:cs typeface="Helvetica"/>
              </a:defRPr>
            </a:lvl1pPr>
            <a:lvl2pPr>
              <a:defRPr>
                <a:latin typeface="Calibri (Helv)"/>
                <a:cs typeface="Calibri (Helv)"/>
              </a:defRPr>
            </a:lvl2pPr>
            <a:lvl3pPr>
              <a:buNone/>
              <a:defRPr>
                <a:latin typeface="Calibri (Helv)"/>
                <a:cs typeface="Calibri (Helv)"/>
              </a:defRPr>
            </a:lvl3pPr>
            <a:lvl4pPr>
              <a:defRPr>
                <a:latin typeface="Calibri (Helv)"/>
                <a:cs typeface="Calibri (Helv)"/>
              </a:defRPr>
            </a:lvl4pPr>
            <a:lvl5pPr>
              <a:defRPr>
                <a:latin typeface="Calibri (Helv)"/>
                <a:cs typeface="Calibri (Helv)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1898650"/>
            <a:ext cx="8519089" cy="180975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40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23850" y="3860800"/>
            <a:ext cx="8519090" cy="23177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646164" cy="49657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40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550276" cy="24638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400"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23850" y="3860800"/>
            <a:ext cx="8519090" cy="23177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699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1610" y="1183480"/>
            <a:ext cx="8646603" cy="516895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F7C43F"/>
                </a:solidFill>
                <a:latin typeface="Calibri (Helv)"/>
                <a:cs typeface="Calibri (Helv)"/>
              </a:defRPr>
            </a:lvl1pPr>
            <a:lvl2pPr>
              <a:defRPr>
                <a:latin typeface="Calibri (Helv)"/>
                <a:cs typeface="Calibri (Helv)"/>
              </a:defRPr>
            </a:lvl2pPr>
            <a:lvl3pPr>
              <a:buNone/>
              <a:defRPr>
                <a:latin typeface="Calibri (Helv)"/>
                <a:cs typeface="Calibri (Helv)"/>
              </a:defRPr>
            </a:lvl3pPr>
            <a:lvl4pPr>
              <a:defRPr>
                <a:latin typeface="Calibri (Helv)"/>
                <a:cs typeface="Calibri (Helv)"/>
              </a:defRPr>
            </a:lvl4pPr>
            <a:lvl5pPr>
              <a:defRPr>
                <a:latin typeface="Calibri (Helv)"/>
                <a:cs typeface="Calibri (Helv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898650"/>
            <a:ext cx="4114800" cy="418465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53413" y="1898650"/>
            <a:ext cx="4114800" cy="418465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16388" name="Picture 9" descr="logo_RGB_300dpi symb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698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39000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200" b="0" i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www.fairchildsemi.com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200" b="0" i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公司机密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28600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6294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66AB17C5-8AA5-411B-9C3B-003E6AAF61B3}" type="slidenum">
              <a:rPr lang="en-US" altLang="ko-KR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83" r:id="rId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imes New Roman" pitchFamily="18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stripeonly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9088" y="908050"/>
            <a:ext cx="853122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stripeonly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9088" y="6275388"/>
            <a:ext cx="8531225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logo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7013" y="6338888"/>
            <a:ext cx="10969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2413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spcBef>
                <a:spcPct val="0"/>
              </a:spcBef>
              <a:spcAft>
                <a:spcPct val="0"/>
              </a:spcAft>
              <a:buNone/>
            </a:pPr>
            <a:fld id="{15E2F70D-4327-4394-A395-591A25B97080}" type="slidenum">
              <a:rPr lang="zh-CN" altLang="ko-KR" sz="1200" b="0" i="0">
                <a:solidFill>
                  <a:srgbClr val="898989"/>
                </a:solidFill>
                <a:latin typeface="Calibri"/>
                <a:ea typeface="ＭＳ Ｐゴシック"/>
                <a:cs typeface="+mn-cs"/>
              </a:rPr>
              <a:pPr algn="l" defTabSz="45720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en-US" altLang="ko-KR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8" r:id="rId9"/>
    <p:sldLayoutId id="2147483716" r:id="rId10"/>
    <p:sldLayoutId id="2147483720" r:id="rId11"/>
    <p:sldLayoutId id="2147483721" r:id="rId12"/>
    <p:sldLayoutId id="2147483722" r:id="rId13"/>
    <p:sldLayoutId id="214748372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tripeonly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088" y="908050"/>
            <a:ext cx="853122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stripeonly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088" y="6275388"/>
            <a:ext cx="8531225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7013" y="6338888"/>
            <a:ext cx="10969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2413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spcBef>
                <a:spcPct val="0"/>
              </a:spcBef>
              <a:spcAft>
                <a:spcPct val="0"/>
              </a:spcAft>
              <a:buNone/>
            </a:pPr>
            <a:fld id="{BEA24C16-6E5E-4879-A879-92F9C1CDC96A}" type="slidenum">
              <a:rPr lang="en-US" altLang="zh-CN" sz="1200" b="0" i="0">
                <a:solidFill>
                  <a:srgbClr val="898989"/>
                </a:solidFill>
                <a:latin typeface="Calibri"/>
                <a:ea typeface="ＭＳ Ｐゴシック"/>
                <a:cs typeface="+mn-cs"/>
              </a:rPr>
              <a:pPr algn="l" defTabSz="45720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8" r:id="rId5"/>
    <p:sldLayoutId id="2147483699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16388" name="Picture 9" descr="logo_RGB_300dpi symb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698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39000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200" b="0" i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www.fairchildsemi.com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200" b="0" i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公司机密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6294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66AB17C5-8AA5-411B-9C3B-003E6AAF61B3}" type="slidenum">
              <a:rPr lang="en-US" altLang="ko-KR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imes New Roman" pitchFamily="18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16388" name="Picture 9" descr="logo_RGB_300dpi symb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698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39000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200" b="0" i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www.fairchildsemi.com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200" b="0" i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公司机密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28600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6294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66AB17C5-8AA5-411B-9C3B-003E6AAF61B3}" type="slidenum">
              <a:rPr lang="en-US" altLang="ko-KR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8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imes New Roman" pitchFamily="18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min@fairchildsemi.com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://t.sina.com.cn/fairchildsemi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hyperlink" Target="http://engineeringconnections.cn/" TargetMode="Externa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jpeg"/><Relationship Id="rId11" Type="http://schemas.openxmlformats.org/officeDocument/2006/relationships/hyperlink" Target="http://www.fairchildsemi.com.cn/" TargetMode="External"/><Relationship Id="rId5" Type="http://schemas.openxmlformats.org/officeDocument/2006/relationships/image" Target="../media/image42.png"/><Relationship Id="rId10" Type="http://schemas.openxmlformats.org/officeDocument/2006/relationships/hyperlink" Target="http://www.fairchildsemi.com/company/media_center/index.html" TargetMode="External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 bwMode="auto">
          <a:xfrm>
            <a:off x="3924301" y="1809750"/>
            <a:ext cx="4968180" cy="10048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 defTabSz="914400">
              <a:lnSpc>
                <a:spcPts val="3200"/>
              </a:lnSpc>
              <a:spcBef>
                <a:spcPct val="0"/>
              </a:spcBef>
              <a:buNone/>
            </a:pPr>
            <a:r>
              <a:rPr lang="zh-CN" sz="29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飞兆半导体的绿色电源系统解决方案</a:t>
            </a:r>
          </a:p>
        </p:txBody>
      </p:sp>
      <p:sp>
        <p:nvSpPr>
          <p:cNvPr id="20484" name="Text Placeholder 3"/>
          <p:cNvSpPr>
            <a:spLocks noGrp="1"/>
          </p:cNvSpPr>
          <p:nvPr>
            <p:ph type="body" idx="10"/>
          </p:nvPr>
        </p:nvSpPr>
        <p:spPr bwMode="auto">
          <a:xfrm>
            <a:off x="3887787" y="3000372"/>
            <a:ext cx="5256213" cy="1857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altLang="ko-KR" sz="2000" b="0" i="0" dirty="0" smtClean="0">
              <a:solidFill>
                <a:srgbClr val="000000"/>
              </a:solidFill>
              <a:latin typeface="+mj-lt"/>
              <a:ea typeface="微软雅黑"/>
              <a:cs typeface="Arial"/>
            </a:endParaRPr>
          </a:p>
          <a:p>
            <a:r>
              <a:rPr lang="en-US" altLang="ko-KR" sz="2000" b="0" i="0" dirty="0" smtClean="0">
                <a:solidFill>
                  <a:srgbClr val="000000"/>
                </a:solidFill>
                <a:latin typeface="+mj-lt"/>
                <a:ea typeface="微软雅黑"/>
                <a:cs typeface="Arial"/>
              </a:rPr>
              <a:t>Michael Min  </a:t>
            </a:r>
            <a:r>
              <a:rPr lang="zh-CN" altLang="en-US" sz="2000" b="0" i="0" dirty="0" smtClean="0">
                <a:solidFill>
                  <a:srgbClr val="000000"/>
                </a:solidFill>
                <a:latin typeface="+mj-lt"/>
                <a:ea typeface="微软雅黑"/>
                <a:cs typeface="Arial"/>
              </a:rPr>
              <a:t>闵江威</a:t>
            </a:r>
            <a:endParaRPr lang="en-US" altLang="zh-CN" sz="2000" b="0" i="0" dirty="0" smtClean="0">
              <a:solidFill>
                <a:srgbClr val="000000"/>
              </a:solidFill>
              <a:latin typeface="+mj-lt"/>
              <a:ea typeface="微软雅黑"/>
              <a:cs typeface="Arial"/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微软雅黑"/>
                <a:cs typeface="Arial"/>
                <a:hlinkClick r:id="rId2"/>
              </a:rPr>
              <a:t>michael.min@fairchildsemi.com</a:t>
            </a:r>
            <a:endParaRPr lang="en-US" altLang="zh-CN" sz="2000" dirty="0" smtClean="0">
              <a:solidFill>
                <a:srgbClr val="000000"/>
              </a:solidFill>
              <a:latin typeface="+mj-lt"/>
              <a:ea typeface="微软雅黑"/>
              <a:cs typeface="Arial"/>
            </a:endParaRPr>
          </a:p>
          <a:p>
            <a:endParaRPr lang="en-US" altLang="ko-KR" sz="2000" dirty="0" smtClean="0">
              <a:ea typeface="微软雅黑" pitchFamily="34" charset="-122"/>
              <a:cs typeface="Arial" pitchFamily="34" charset="0"/>
            </a:endParaRPr>
          </a:p>
          <a:p>
            <a:pPr marL="0" indent="0" algn="l" defTabSz="914400">
              <a:spcBef>
                <a:spcPct val="20000"/>
              </a:spcBef>
              <a:buNone/>
            </a:pPr>
            <a:r>
              <a:rPr lang="zh-CN" altLang="zh-CN" sz="2000" b="0" i="0" dirty="0">
                <a:solidFill>
                  <a:srgbClr val="000000"/>
                </a:solidFill>
                <a:latin typeface="Helvetica"/>
                <a:ea typeface="微软雅黑"/>
                <a:cs typeface="Arial"/>
              </a:rPr>
              <a:t>飞兆半导</a:t>
            </a:r>
            <a:r>
              <a:rPr lang="zh-CN" altLang="zh-CN" sz="2000" b="0" i="0" dirty="0" smtClean="0">
                <a:solidFill>
                  <a:srgbClr val="000000"/>
                </a:solidFill>
                <a:latin typeface="Helvetica"/>
                <a:ea typeface="微软雅黑"/>
                <a:cs typeface="Arial"/>
              </a:rPr>
              <a:t>体</a:t>
            </a:r>
            <a:r>
              <a:rPr lang="zh-CN" altLang="en-US" sz="2000" b="0" i="0" dirty="0" smtClean="0">
                <a:solidFill>
                  <a:srgbClr val="000000"/>
                </a:solidFill>
                <a:latin typeface="Helvetica"/>
                <a:ea typeface="微软雅黑"/>
                <a:cs typeface="Arial"/>
              </a:rPr>
              <a:t>技术行销部</a:t>
            </a:r>
            <a:r>
              <a:rPr lang="zh-CN" altLang="zh-CN" sz="2000" b="0" i="0" dirty="0" smtClean="0">
                <a:solidFill>
                  <a:srgbClr val="000000"/>
                </a:solidFill>
                <a:latin typeface="Helvetica"/>
                <a:ea typeface="微软雅黑"/>
                <a:cs typeface="Arial"/>
              </a:rPr>
              <a:t>（</a:t>
            </a:r>
            <a:r>
              <a:rPr lang="zh-CN" altLang="en-US" sz="2000" b="0" i="0" dirty="0" smtClean="0">
                <a:solidFill>
                  <a:srgbClr val="000000"/>
                </a:solidFill>
                <a:latin typeface="Helvetica"/>
                <a:ea typeface="微软雅黑"/>
                <a:cs typeface="Arial"/>
              </a:rPr>
              <a:t>深圳</a:t>
            </a:r>
            <a:r>
              <a:rPr lang="zh-CN" altLang="zh-CN" sz="2000" b="0" i="0" dirty="0" smtClean="0">
                <a:solidFill>
                  <a:srgbClr val="000000"/>
                </a:solidFill>
                <a:latin typeface="Helvetica"/>
                <a:ea typeface="微软雅黑"/>
                <a:cs typeface="Arial"/>
              </a:rPr>
              <a:t>）</a:t>
            </a:r>
            <a:endParaRPr lang="en-US" sz="2000" dirty="0"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7192" y="2362416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buNone/>
            </a:pPr>
            <a:r>
              <a:rPr lang="zh-CN" altLang="ko-KR" sz="1800" b="1" i="0" dirty="0">
                <a:solidFill>
                  <a:srgbClr val="1F497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FS</a:t>
            </a:r>
            <a:r>
              <a:rPr lang="zh-CN" altLang="ko-KR" sz="1800" b="1" i="0" dirty="0">
                <a:solidFill>
                  <a:srgbClr val="1F497D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平面</a:t>
            </a:r>
          </a:p>
          <a:p>
            <a:pPr algn="l" defTabSz="457200">
              <a:buNone/>
            </a:pPr>
            <a:r>
              <a:rPr lang="zh-CN" altLang="ko-KR" sz="1800" b="1" i="0" dirty="0">
                <a:solidFill>
                  <a:srgbClr val="1F497D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第一代</a:t>
            </a:r>
            <a:endParaRPr lang="ko-KR" altLang="ko-KR" dirty="0">
              <a:solidFill>
                <a:srgbClr val="1F497D">
                  <a:lumMod val="75000"/>
                </a:srgbClr>
              </a:solidFill>
              <a:latin typeface="Microsoft YaHei" pitchFamily="34" charset="-122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712" y="4724616"/>
            <a:ext cx="182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buNone/>
            </a:pPr>
            <a:r>
              <a:rPr lang="zh-CN" altLang="ko-KR" sz="1800" b="1" i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FS</a:t>
            </a:r>
            <a:r>
              <a:rPr lang="zh-CN" altLang="ko-KR" sz="1800" b="1" i="0" dirty="0">
                <a:solidFill>
                  <a:srgbClr val="1F497D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平面</a:t>
            </a:r>
          </a:p>
          <a:p>
            <a:pPr algn="l" defTabSz="457200">
              <a:buNone/>
            </a:pPr>
            <a:r>
              <a:rPr lang="zh-CN" altLang="ko-KR" sz="1800" b="1" i="0" dirty="0">
                <a:solidFill>
                  <a:srgbClr val="1F497D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第二代</a:t>
            </a:r>
            <a:endParaRPr lang="ko-KR" altLang="ko-KR" dirty="0">
              <a:solidFill>
                <a:srgbClr val="1F497D">
                  <a:lumMod val="75000"/>
                </a:srgbClr>
              </a:solidFill>
              <a:latin typeface="Microsoft YaHei" pitchFamily="34" charset="-122"/>
              <a:cs typeface="Arial" pitchFamily="34" charset="0"/>
            </a:endParaRPr>
          </a:p>
        </p:txBody>
      </p:sp>
      <p:sp>
        <p:nvSpPr>
          <p:cNvPr id="16" name="왼쪽 대괄호 15"/>
          <p:cNvSpPr/>
          <p:nvPr/>
        </p:nvSpPr>
        <p:spPr bwMode="auto">
          <a:xfrm>
            <a:off x="1855912" y="1506832"/>
            <a:ext cx="228600" cy="2799809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ko-KR" altLang="en-US">
              <a:solidFill>
                <a:prstClr val="black"/>
              </a:solidFill>
              <a:latin typeface="Times New Roman" pitchFamily="88" charset="0"/>
            </a:endParaRPr>
          </a:p>
        </p:txBody>
      </p:sp>
      <p:sp>
        <p:nvSpPr>
          <p:cNvPr id="17" name="왼쪽 대괄호 16"/>
          <p:cNvSpPr/>
          <p:nvPr/>
        </p:nvSpPr>
        <p:spPr bwMode="auto">
          <a:xfrm>
            <a:off x="1855912" y="4402249"/>
            <a:ext cx="228600" cy="1733192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ko-KR" altLang="en-US">
              <a:solidFill>
                <a:prstClr val="black"/>
              </a:solidFill>
              <a:latin typeface="Times New Roman" pitchFamily="8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79512" y="3237347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57200">
              <a:buNone/>
            </a:pPr>
            <a:r>
              <a:rPr lang="zh-CN" altLang="ko-KR" sz="12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-UF(D) </a:t>
            </a:r>
            <a:r>
              <a:rPr lang="zh-CN" altLang="ko-KR" sz="1200" b="1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: 低</a:t>
            </a:r>
            <a:r>
              <a:rPr lang="zh-CN" altLang="ko-KR" sz="12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Vce(sat)</a:t>
            </a:r>
            <a:endParaRPr lang="ko-KR" altLang="ko-KR" sz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defTabSz="457200">
              <a:buNone/>
            </a:pPr>
            <a:r>
              <a:rPr lang="zh-CN" altLang="ko-KR" sz="12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-SF(D) : </a:t>
            </a:r>
            <a:r>
              <a:rPr lang="zh-CN" altLang="ko-KR" sz="1200" b="1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低</a:t>
            </a:r>
            <a:r>
              <a:rPr lang="zh-CN" altLang="ko-KR" sz="12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Eoff</a:t>
            </a:r>
            <a:endParaRPr lang="ko-KR" altLang="ko-KR" sz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79512" y="5562816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57200">
              <a:buNone/>
            </a:pPr>
            <a:r>
              <a:rPr lang="zh-CN" altLang="ko-KR" sz="12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-SM(D) </a:t>
            </a:r>
            <a:r>
              <a:rPr lang="zh-CN" altLang="ko-KR" sz="1200" b="1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: 低</a:t>
            </a:r>
            <a:r>
              <a:rPr lang="zh-CN" altLang="ko-KR" sz="12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Vce(sat)</a:t>
            </a:r>
            <a:endParaRPr lang="en-US" altLang="ko-KR" sz="12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defTabSz="457200">
              <a:buNone/>
            </a:pPr>
            <a:r>
              <a:rPr lang="zh-CN" altLang="ko-KR" sz="1200" b="1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和低</a:t>
            </a:r>
            <a:r>
              <a:rPr lang="zh-CN" altLang="ko-KR" sz="12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Eoff，175C</a:t>
            </a:r>
            <a:endParaRPr lang="ko-KR" altLang="ko-KR" sz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제목 37"/>
          <p:cNvSpPr txBox="1">
            <a:spLocks/>
          </p:cNvSpPr>
          <p:nvPr/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 defTabSz="457200">
              <a:buNone/>
            </a:pPr>
            <a:r>
              <a:rPr lang="zh-CN" altLang="ko-KR" sz="3200" b="1" i="0" kern="0" dirty="0">
                <a:solidFill>
                  <a:srgbClr val="214184"/>
                </a:solidFill>
                <a:latin typeface="Arial" pitchFamily="34" charset="0"/>
                <a:cs typeface="Arial" pitchFamily="34" charset="0"/>
              </a:rPr>
              <a:t>600V</a:t>
            </a:r>
            <a:r>
              <a:rPr lang="zh-CN" altLang="ko-KR" sz="3200" b="1" i="0" kern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和</a:t>
            </a:r>
            <a:r>
              <a:rPr lang="zh-CN" altLang="ko-KR" sz="3200" b="1" i="0" kern="0" dirty="0">
                <a:solidFill>
                  <a:srgbClr val="214184"/>
                </a:solidFill>
                <a:latin typeface="Arial" pitchFamily="34" charset="0"/>
                <a:cs typeface="Arial" pitchFamily="34" charset="0"/>
              </a:rPr>
              <a:t>650V FS IGBT</a:t>
            </a:r>
            <a:r>
              <a:rPr lang="zh-CN" altLang="ko-KR" sz="3200" b="1" i="0" kern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产品系列</a:t>
            </a:r>
            <a:endParaRPr lang="ko-KR" altLang="en-US" sz="3200" b="1" dirty="0">
              <a:solidFill>
                <a:srgbClr val="214184"/>
              </a:solidFill>
              <a:latin typeface="Microsoft YaHei" pitchFamily="34" charset="-122"/>
              <a:cs typeface="Arial"/>
            </a:endParaRPr>
          </a:p>
        </p:txBody>
      </p:sp>
      <p:graphicFrame>
        <p:nvGraphicFramePr>
          <p:cNvPr id="21" name="Group 2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8722974"/>
              </p:ext>
            </p:extLst>
          </p:nvPr>
        </p:nvGraphicFramePr>
        <p:xfrm>
          <a:off x="2181456" y="1041616"/>
          <a:ext cx="6674512" cy="5123688"/>
        </p:xfrm>
        <a:graphic>
          <a:graphicData uri="http://schemas.openxmlformats.org/drawingml/2006/table">
            <a:tbl>
              <a:tblPr/>
              <a:tblGrid>
                <a:gridCol w="1458468"/>
                <a:gridCol w="512823"/>
                <a:gridCol w="796714"/>
                <a:gridCol w="663928"/>
                <a:gridCol w="995895"/>
                <a:gridCol w="796714"/>
                <a:gridCol w="1449970"/>
              </a:tblGrid>
              <a:tr h="28207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产品</a:t>
                      </a:r>
                      <a:r>
                        <a:rPr lang="zh-CN" altLang="ko-KR" sz="11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ID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V</a:t>
                      </a:r>
                      <a:r>
                        <a:rPr lang="zh-CN" altLang="ko-KR" sz="1100" b="1" i="0" u="none" strike="noStrike" cap="none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ces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[V]</a:t>
                      </a:r>
                      <a:endParaRPr kumimoji="0" lang="da-DK" altLang="ko-KR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V</a:t>
                      </a:r>
                      <a:r>
                        <a:rPr lang="zh-CN" altLang="ko-KR" sz="1100" b="1" i="0" u="none" strike="noStrike" cap="none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ce(sat)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GB" altLang="ko-KR" sz="1100" b="1" i="0" u="none" strike="noStrike" cap="none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典型值 </a:t>
                      </a:r>
                      <a:r>
                        <a:rPr lang="nl-NL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[V]</a:t>
                      </a:r>
                      <a:endParaRPr kumimoji="0" lang="en-US" altLang="ko-KR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Vf </a:t>
                      </a:r>
                      <a:r>
                        <a:rPr lang="en-GB" altLang="ko-KR" sz="1100" b="1" i="0" u="none" strike="noStrike" cap="none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Typ. 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[V]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Ic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altLang="ko-KR" sz="9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@100degC</a:t>
                      </a:r>
                      <a:r>
                        <a:rPr lang="nl-NL" altLang="ko-KR" sz="1100" b="1" i="0" u="none" strike="noStrike" cap="none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[A]</a:t>
                      </a:r>
                      <a:endParaRPr kumimoji="0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altLang="ko-KR" sz="11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Eoff</a:t>
                      </a:r>
                      <a:r>
                        <a:rPr lang="en-GB" altLang="ko-KR" sz="1100" b="1" i="0" u="none" strike="noStrike" cap="none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典型值</a:t>
                      </a:r>
                      <a:r>
                        <a:rPr lang="en-GB" altLang="ko-KR" sz="11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 </a:t>
                      </a:r>
                      <a:endParaRPr kumimoji="0" lang="nl-NL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굴림"/>
                          <a:cs typeface="+mn-cs"/>
                        </a:rPr>
                        <a:t>[uJ/A]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封装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FGH/P20N60UFD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TO220 / 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FGH/B20N60SFD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 / D2PAK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FGH40N60UF/UFD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FGH40N60SF/SFD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FGI40N60SF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I2PAK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FGH80N60FD/FD2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2.3/1.2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FGH/A60N60UFD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TO247/ TO3PN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FGH60N60SF/SFD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FGH75N60UF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FGH75N60SF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FGH40N65UFD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FGB40N60SM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D2PAK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FGH40N60SMD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FGH60N60SMD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FGY75N60SMD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Power247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FGA30N65SMD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TO3PN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FGA40N65SMD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TO3PN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93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FGA60N65SMD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100" b="0" i="0" u="none" strike="noStrike" kern="1200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TO3PN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8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>
            <a:normAutofit fontScale="90000"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altLang="ko-KR" sz="36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650V/1200V</a:t>
            </a:r>
            <a:r>
              <a:rPr lang="zh-CN" altLang="ko-KR" sz="36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沟道</a:t>
            </a:r>
            <a:r>
              <a:rPr lang="zh-CN" altLang="ko-KR" sz="36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IGBT</a:t>
            </a:r>
            <a:r>
              <a:rPr lang="zh-CN" altLang="ko-KR" sz="36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产品系列   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</a:br>
            <a:endParaRPr lang="ko-KR" altLang="en-US" dirty="0">
              <a:latin typeface="Microsoft YaHei" pitchFamily="34" charset="-122"/>
              <a:cs typeface="Arial" pitchFamily="34" charset="0"/>
            </a:endParaRPr>
          </a:p>
        </p:txBody>
      </p:sp>
      <p:graphicFrame>
        <p:nvGraphicFramePr>
          <p:cNvPr id="15" name="Group 2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1548774"/>
              </p:ext>
            </p:extLst>
          </p:nvPr>
        </p:nvGraphicFramePr>
        <p:xfrm>
          <a:off x="304800" y="1371600"/>
          <a:ext cx="7507560" cy="1938512"/>
        </p:xfrm>
        <a:graphic>
          <a:graphicData uri="http://schemas.openxmlformats.org/drawingml/2006/table">
            <a:tbl>
              <a:tblPr/>
              <a:tblGrid>
                <a:gridCol w="1808900"/>
                <a:gridCol w="657076"/>
                <a:gridCol w="1182909"/>
                <a:gridCol w="840593"/>
                <a:gridCol w="1083363"/>
                <a:gridCol w="989146"/>
                <a:gridCol w="945573"/>
              </a:tblGrid>
              <a:tr h="694743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部件编号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pitchFamily="34" charset="-122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</a:t>
                      </a:r>
                      <a:r>
                        <a:rPr lang="zh-CN" altLang="ko-KR" sz="14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ces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[V]</a:t>
                      </a:r>
                      <a:endParaRPr kumimoji="0" lang="da-DK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</a:t>
                      </a:r>
                      <a:r>
                        <a:rPr lang="zh-CN" altLang="ko-KR" sz="14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ce(sat)</a:t>
                      </a:r>
                      <a:r>
                        <a:rPr lang="zh-CN" altLang="ko-KR" sz="14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典型值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[V]</a:t>
                      </a:r>
                      <a:endParaRPr kumimoji="0" lang="en-US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altLang="ko-KR" sz="1400" b="1" i="0" u="none" strike="noStrike" cap="none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</a:t>
                      </a:r>
                      <a:r>
                        <a:rPr lang="en-US" altLang="ko-KR" sz="1400" b="1" i="0" u="none" strike="noStrike" cap="none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  <a:r>
                        <a:rPr lang="en-GB" altLang="ko-KR" sz="1400" b="1" i="0" u="none" strike="noStrike" cap="none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典型值</a:t>
                      </a:r>
                      <a:r>
                        <a:rPr lang="en-GB" altLang="ko-KR" sz="14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[V]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Ic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@100</a:t>
                      </a:r>
                      <a:r>
                        <a:rPr lang="zh-CN" altLang="ko-KR" sz="1400" b="1" i="0" u="none" strike="noStrike" cap="none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[A]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nl-NL" altLang="ko-KR" sz="14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off</a:t>
                      </a:r>
                      <a:r>
                        <a:rPr lang="nl-NL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GB" altLang="ko-KR" sz="14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Typ. </a:t>
                      </a:r>
                      <a:endParaRPr kumimoji="0" lang="nl-NL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</a:t>
                      </a:r>
                      <a:r>
                        <a:rPr lang="el-GR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μ</a:t>
                      </a:r>
                      <a:r>
                        <a:rPr lang="nl-NL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J/A]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400" b="1" i="0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PKG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9424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FGH30T65UPDT_F155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TO247LL*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2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FGH40T65UPD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56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FGH50T65UPD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76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FGH75T65UPD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zh-CN" altLang="ko-KR" sz="12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09550" y="962720"/>
            <a:ext cx="413216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71" indent="-85771" algn="l" defTabSz="914400">
              <a:spcBef>
                <a:spcPct val="20000"/>
              </a:spcBef>
              <a:buNone/>
            </a:pPr>
            <a:r>
              <a:rPr lang="zh-CN" altLang="ko-KR" sz="2000" b="1" i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zh-CN" altLang="ko-KR" sz="2000" b="1" i="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</a:t>
            </a:r>
            <a:r>
              <a:rPr lang="zh-CN" altLang="ko-KR" sz="2000" b="1" i="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: </a:t>
            </a:r>
            <a:r>
              <a:rPr lang="zh-CN" altLang="ko-KR" sz="2000" b="1" i="0" kern="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低</a:t>
            </a:r>
            <a:r>
              <a:rPr lang="zh-CN" altLang="ko-KR" sz="2000" b="1" i="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Vce(sat)</a:t>
            </a:r>
            <a:endParaRPr lang="en-US" altLang="ko-KR" sz="2000" kern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980324"/>
            <a:ext cx="25213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zh-CN" altLang="ko-KR" sz="1200" b="0" i="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* </a:t>
            </a:r>
            <a:r>
              <a:rPr lang="zh-CN" altLang="ko-KR" sz="1200" b="0" i="0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TO247LL: TO247</a:t>
            </a:r>
            <a:r>
              <a:rPr lang="zh-CN" altLang="ko-KR" sz="1200" b="0" i="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长引脚(</a:t>
            </a:r>
            <a:r>
              <a:rPr lang="zh-CN" altLang="ko-KR" sz="1200" b="0" i="0" dirty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20mm</a:t>
            </a:r>
            <a:r>
              <a:rPr lang="zh-CN" altLang="ko-KR" sz="1200" b="0" i="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)</a:t>
            </a:r>
            <a:endParaRPr lang="ko-KR" altLang="en-US" sz="1200" dirty="0">
              <a:solidFill>
                <a:prstClr val="black"/>
              </a:solidFill>
              <a:latin typeface="Microsoft YaHei" pitchFamily="34" charset="-122"/>
              <a:cs typeface="Arial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6898079"/>
              </p:ext>
            </p:extLst>
          </p:nvPr>
        </p:nvGraphicFramePr>
        <p:xfrm>
          <a:off x="285721" y="3745342"/>
          <a:ext cx="6500857" cy="2275946"/>
        </p:xfrm>
        <a:graphic>
          <a:graphicData uri="http://schemas.openxmlformats.org/drawingml/2006/table">
            <a:tbl>
              <a:tblPr/>
              <a:tblGrid>
                <a:gridCol w="1749330"/>
                <a:gridCol w="607897"/>
                <a:gridCol w="822656"/>
                <a:gridCol w="933396"/>
                <a:gridCol w="743555"/>
                <a:gridCol w="616992"/>
                <a:gridCol w="1027031"/>
              </a:tblGrid>
              <a:tr h="563806"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产品ID </a:t>
                      </a:r>
                    </a:p>
                  </a:txBody>
                  <a:tcPr marL="6148" marR="6148" marT="6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Bvces</a:t>
                      </a:r>
                      <a:b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[V]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Vce(sat)</a:t>
                      </a:r>
                      <a:b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[V]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VF [V]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Ic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@100</a:t>
                      </a:r>
                      <a:r>
                        <a:rPr lang="ko-KR" altLang="en-US" sz="10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℃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[A]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Eoff</a:t>
                      </a:r>
                      <a:r>
                        <a:rPr lang="en-GB" altLang="ko-KR" sz="1100" b="1" i="0" u="none" strike="noStrike" cap="none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典型值</a:t>
                      </a:r>
                      <a:r>
                        <a:rPr lang="en-GB" altLang="ko-KR" sz="1100" b="1" i="0" u="none" strike="noStrike" cap="none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uJ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/A]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FFFFFF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PKG</a:t>
                      </a: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936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FGH40T100SMD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148" marR="6148" marT="61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1000</a:t>
                      </a:r>
                      <a:endParaRPr lang="en-US" altLang="ko-KR" sz="1100" b="1" i="0" u="none" strike="noStrike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  <a:endParaRPr lang="en-US" altLang="ko-KR" sz="1100" b="1" i="0" u="none" strike="noStrike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3.4</a:t>
                      </a:r>
                    </a:p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 IF=40A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  <a:endParaRPr lang="en-US" altLang="ko-KR" sz="1100" b="1" i="0" u="none" strike="noStrike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altLang="ko-KR" sz="1100" b="1" i="0" u="none" strike="noStrike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148" marR="6148" marT="6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936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FGH40T120SMD </a:t>
                      </a:r>
                      <a:endParaRPr lang="en-US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3.8</a:t>
                      </a:r>
                    </a:p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 IF=40A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TO247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936"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FGH40T120SMD_F155</a:t>
                      </a:r>
                      <a:endParaRPr lang="en-US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3.8</a:t>
                      </a:r>
                    </a:p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 IF=40A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zh-CN" altLang="ko-KR" sz="1100" b="1" i="0" u="none" strike="noStrike" cap="none" baseline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TO247LL*</a:t>
                      </a:r>
                      <a:endParaRPr lang="en-US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936">
                <a:tc>
                  <a:txBody>
                    <a:bodyPr/>
                    <a:lstStyle/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FGH25T120SMD_F155 </a:t>
                      </a:r>
                      <a:endParaRPr lang="en-US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3.8</a:t>
                      </a:r>
                    </a:p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 IF=25A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zh-CN" altLang="ko-KR" sz="1100" b="1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TO247LL*</a:t>
                      </a:r>
                      <a:endParaRPr lang="en-US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936"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FGH15T120SMD</a:t>
                      </a: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_F155</a:t>
                      </a:r>
                      <a:endParaRPr lang="en-US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3.8</a:t>
                      </a:r>
                    </a:p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altLang="ko-KR" sz="1100" b="1" i="0" u="none" strike="noStrike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 IF=15A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ko-KR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altLang="ko-KR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kern="1200" dirty="0">
                          <a:solidFill>
                            <a:srgbClr val="1F497D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zh-CN" altLang="ko-KR" sz="1100" b="1" i="0" u="none" strike="noStrike" cap="none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TO247LL*</a:t>
                      </a:r>
                      <a:endParaRPr lang="en-US" sz="1100" b="1" i="0" u="none" strike="noStrike" kern="12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5524" y="3386080"/>
            <a:ext cx="413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71" indent="-85771" algn="l" defTabSz="914400">
              <a:spcBef>
                <a:spcPct val="20000"/>
              </a:spcBef>
              <a:buNone/>
            </a:pPr>
            <a:r>
              <a:rPr lang="zh-CN" altLang="ko-KR" sz="2000" b="1" i="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-</a:t>
            </a:r>
            <a:r>
              <a:rPr lang="zh-CN" altLang="ko-KR" sz="2000" b="1" i="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1200V</a:t>
            </a:r>
            <a:r>
              <a:rPr lang="zh-CN" altLang="ko-KR" sz="2000" b="1" i="0" kern="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系列</a:t>
            </a:r>
            <a:endParaRPr lang="en-US" altLang="ko-KR" sz="2000" kern="0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292893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zh-CN" sz="32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分立式解决方案</a:t>
            </a:r>
          </a:p>
          <a:p>
            <a:pPr algn="ctr" defTabSz="914400">
              <a:buNone/>
            </a:pPr>
            <a:r>
              <a:rPr lang="zh-CN" sz="3200" b="1" i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-MOSFET</a:t>
            </a:r>
            <a:endParaRPr lang="en-US" sz="3200" b="1" dirty="0">
              <a:solidFill>
                <a:srgbClr val="21418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8"/>
          <p:cNvGrpSpPr/>
          <p:nvPr/>
        </p:nvGrpSpPr>
        <p:grpSpPr>
          <a:xfrm>
            <a:off x="381000" y="1752600"/>
            <a:ext cx="4235707" cy="3352800"/>
            <a:chOff x="1143000" y="1143000"/>
            <a:chExt cx="3394143" cy="2759505"/>
          </a:xfrm>
        </p:grpSpPr>
        <p:sp>
          <p:nvSpPr>
            <p:cNvPr id="910" name="Rectangle 43" descr="25%"/>
            <p:cNvSpPr>
              <a:spLocks noChangeArrowheads="1"/>
            </p:cNvSpPr>
            <p:nvPr/>
          </p:nvSpPr>
          <p:spPr bwMode="auto">
            <a:xfrm>
              <a:off x="1311732" y="2537543"/>
              <a:ext cx="3060776" cy="908566"/>
            </a:xfrm>
            <a:prstGeom prst="rect">
              <a:avLst/>
            </a:prstGeom>
            <a:pattFill prst="pct25">
              <a:fgClr>
                <a:srgbClr val="00CFFF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3" name="Group 373"/>
            <p:cNvGrpSpPr/>
            <p:nvPr/>
          </p:nvGrpSpPr>
          <p:grpSpPr>
            <a:xfrm>
              <a:off x="1143000" y="1143000"/>
              <a:ext cx="3394143" cy="2759505"/>
              <a:chOff x="1143000" y="1143000"/>
              <a:chExt cx="3394143" cy="2759505"/>
            </a:xfrm>
          </p:grpSpPr>
          <p:sp>
            <p:nvSpPr>
              <p:cNvPr id="912" name="Rectangle 10"/>
              <p:cNvSpPr>
                <a:spLocks noChangeArrowheads="1"/>
              </p:cNvSpPr>
              <p:nvPr/>
            </p:nvSpPr>
            <p:spPr bwMode="auto">
              <a:xfrm>
                <a:off x="3966327" y="2515357"/>
                <a:ext cx="570816" cy="401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13" name="Text Box 11"/>
              <p:cNvSpPr txBox="1">
                <a:spLocks noChangeArrowheads="1"/>
              </p:cNvSpPr>
              <p:nvPr/>
            </p:nvSpPr>
            <p:spPr bwMode="auto">
              <a:xfrm>
                <a:off x="2229845" y="1143000"/>
                <a:ext cx="1372117" cy="27864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600" b="0" i="0" u="sng" dirty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平面型</a:t>
                </a:r>
                <a:r>
                  <a:rPr lang="zh-CN" altLang="ko-KR" sz="1600" b="0" i="0" u="sng" dirty="0">
                    <a:solidFill>
                      <a:srgbClr val="1F497D"/>
                    </a:solidFill>
                    <a:latin typeface="Arial" pitchFamily="34" charset="0"/>
                    <a:ea typeface="Microsoft YaHei" pitchFamily="34" charset="-122"/>
                    <a:cs typeface="Arial" pitchFamily="34" charset="0"/>
                  </a:rPr>
                  <a:t> </a:t>
                </a:r>
                <a:r>
                  <a:rPr lang="zh-CN" altLang="ko-KR" sz="1600" b="0" i="0" u="sng" dirty="0">
                    <a:solidFill>
                      <a:srgbClr val="1F497D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MOSFET</a:t>
                </a:r>
              </a:p>
            </p:txBody>
          </p:sp>
          <p:sp>
            <p:nvSpPr>
              <p:cNvPr id="914" name="Arc 12"/>
              <p:cNvSpPr>
                <a:spLocks/>
              </p:cNvSpPr>
              <p:nvPr/>
            </p:nvSpPr>
            <p:spPr bwMode="auto">
              <a:xfrm>
                <a:off x="3008558" y="2806943"/>
                <a:ext cx="176653" cy="298982"/>
              </a:xfrm>
              <a:custGeom>
                <a:avLst/>
                <a:gdLst>
                  <a:gd name="T0" fmla="*/ 144 w 21600"/>
                  <a:gd name="T1" fmla="*/ 283 h 21596"/>
                  <a:gd name="T2" fmla="*/ 0 w 21600"/>
                  <a:gd name="T3" fmla="*/ 0 h 21596"/>
                  <a:gd name="T4" fmla="*/ 147 w 21600"/>
                  <a:gd name="T5" fmla="*/ 0 h 215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6"/>
                  <a:gd name="T11" fmla="*/ 21600 w 21600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6" fill="none" extrusionOk="0">
                    <a:moveTo>
                      <a:pt x="21165" y="21595"/>
                    </a:moveTo>
                    <a:cubicBezTo>
                      <a:pt x="9407" y="21358"/>
                      <a:pt x="0" y="11759"/>
                      <a:pt x="0" y="0"/>
                    </a:cubicBezTo>
                  </a:path>
                  <a:path w="21600" h="21596" stroke="0" extrusionOk="0">
                    <a:moveTo>
                      <a:pt x="21165" y="21595"/>
                    </a:moveTo>
                    <a:cubicBezTo>
                      <a:pt x="9407" y="21358"/>
                      <a:pt x="0" y="1175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15" name="Line 13"/>
              <p:cNvSpPr>
                <a:spLocks noChangeShapeType="1"/>
              </p:cNvSpPr>
              <p:nvPr/>
            </p:nvSpPr>
            <p:spPr bwMode="auto">
              <a:xfrm>
                <a:off x="2217828" y="2575576"/>
                <a:ext cx="2148672" cy="11621"/>
              </a:xfrm>
              <a:prstGeom prst="line">
                <a:avLst/>
              </a:prstGeom>
              <a:noFill/>
              <a:ln w="47625" cmpd="thickThin">
                <a:solidFill>
                  <a:srgbClr val="1BD2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16" name="Arc 14"/>
              <p:cNvSpPr>
                <a:spLocks/>
              </p:cNvSpPr>
              <p:nvPr/>
            </p:nvSpPr>
            <p:spPr bwMode="auto">
              <a:xfrm>
                <a:off x="1477569" y="1700817"/>
                <a:ext cx="432618" cy="831443"/>
              </a:xfrm>
              <a:custGeom>
                <a:avLst/>
                <a:gdLst>
                  <a:gd name="T0" fmla="*/ 0 w 21600"/>
                  <a:gd name="T1" fmla="*/ 0 h 21600"/>
                  <a:gd name="T2" fmla="*/ 360 w 21600"/>
                  <a:gd name="T3" fmla="*/ 787 h 21600"/>
                  <a:gd name="T4" fmla="*/ 0 w 21600"/>
                  <a:gd name="T5" fmla="*/ 78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17" name="Arc 15"/>
              <p:cNvSpPr>
                <a:spLocks/>
              </p:cNvSpPr>
              <p:nvPr/>
            </p:nvSpPr>
            <p:spPr bwMode="auto">
              <a:xfrm>
                <a:off x="3613022" y="1700817"/>
                <a:ext cx="433820" cy="831443"/>
              </a:xfrm>
              <a:custGeom>
                <a:avLst/>
                <a:gdLst>
                  <a:gd name="T0" fmla="*/ 0 w 21597"/>
                  <a:gd name="T1" fmla="*/ 773 h 21600"/>
                  <a:gd name="T2" fmla="*/ 360 w 21597"/>
                  <a:gd name="T3" fmla="*/ 0 h 21600"/>
                  <a:gd name="T4" fmla="*/ 361 w 21597"/>
                  <a:gd name="T5" fmla="*/ 787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21213"/>
                    </a:moveTo>
                    <a:cubicBezTo>
                      <a:pt x="211" y="9450"/>
                      <a:pt x="9797" y="19"/>
                      <a:pt x="21562" y="0"/>
                    </a:cubicBezTo>
                  </a:path>
                  <a:path w="21597" h="21600" stroke="0" extrusionOk="0">
                    <a:moveTo>
                      <a:pt x="0" y="21213"/>
                    </a:moveTo>
                    <a:cubicBezTo>
                      <a:pt x="211" y="9450"/>
                      <a:pt x="9797" y="19"/>
                      <a:pt x="21562" y="0"/>
                    </a:cubicBezTo>
                    <a:lnTo>
                      <a:pt x="21597" y="2160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18" name="Arc 16"/>
              <p:cNvSpPr>
                <a:spLocks/>
              </p:cNvSpPr>
              <p:nvPr/>
            </p:nvSpPr>
            <p:spPr bwMode="auto">
              <a:xfrm>
                <a:off x="2992936" y="1694478"/>
                <a:ext cx="433820" cy="833556"/>
              </a:xfrm>
              <a:custGeom>
                <a:avLst/>
                <a:gdLst>
                  <a:gd name="T0" fmla="*/ 0 w 21600"/>
                  <a:gd name="T1" fmla="*/ 0 h 21600"/>
                  <a:gd name="T2" fmla="*/ 361 w 21600"/>
                  <a:gd name="T3" fmla="*/ 788 h 21600"/>
                  <a:gd name="T4" fmla="*/ 0 w 21600"/>
                  <a:gd name="T5" fmla="*/ 78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1" y="0"/>
                      <a:pt x="21589" y="9659"/>
                      <a:pt x="21599" y="21581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1" y="0"/>
                      <a:pt x="21589" y="9659"/>
                      <a:pt x="21599" y="2158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19" name="Arc 17"/>
              <p:cNvSpPr>
                <a:spLocks/>
              </p:cNvSpPr>
              <p:nvPr/>
            </p:nvSpPr>
            <p:spPr bwMode="auto">
              <a:xfrm>
                <a:off x="2138514" y="1694478"/>
                <a:ext cx="432618" cy="833556"/>
              </a:xfrm>
              <a:custGeom>
                <a:avLst/>
                <a:gdLst>
                  <a:gd name="T0" fmla="*/ 0 w 21600"/>
                  <a:gd name="T1" fmla="*/ 788 h 21600"/>
                  <a:gd name="T2" fmla="*/ 359 w 21600"/>
                  <a:gd name="T3" fmla="*/ 0 h 21600"/>
                  <a:gd name="T4" fmla="*/ 360 w 21600"/>
                  <a:gd name="T5" fmla="*/ 78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81"/>
                    </a:moveTo>
                    <a:cubicBezTo>
                      <a:pt x="10" y="9672"/>
                      <a:pt x="9656" y="19"/>
                      <a:pt x="21565" y="0"/>
                    </a:cubicBezTo>
                  </a:path>
                  <a:path w="21600" h="21600" stroke="0" extrusionOk="0">
                    <a:moveTo>
                      <a:pt x="0" y="21581"/>
                    </a:moveTo>
                    <a:cubicBezTo>
                      <a:pt x="10" y="9672"/>
                      <a:pt x="9656" y="19"/>
                      <a:pt x="21565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0" name="Rectangle 18"/>
              <p:cNvSpPr>
                <a:spLocks noChangeArrowheads="1"/>
              </p:cNvSpPr>
              <p:nvPr/>
            </p:nvSpPr>
            <p:spPr bwMode="auto">
              <a:xfrm>
                <a:off x="1305724" y="1581436"/>
                <a:ext cx="234335" cy="592681"/>
              </a:xfrm>
              <a:prstGeom prst="rect">
                <a:avLst/>
              </a:prstGeom>
              <a:solidFill>
                <a:srgbClr val="91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1" name="Arc 19"/>
              <p:cNvSpPr>
                <a:spLocks/>
              </p:cNvSpPr>
              <p:nvPr/>
            </p:nvSpPr>
            <p:spPr bwMode="auto">
              <a:xfrm>
                <a:off x="1483578" y="1582492"/>
                <a:ext cx="687383" cy="952938"/>
              </a:xfrm>
              <a:custGeom>
                <a:avLst/>
                <a:gdLst>
                  <a:gd name="T0" fmla="*/ 0 w 21600"/>
                  <a:gd name="T1" fmla="*/ 0 h 21600"/>
                  <a:gd name="T2" fmla="*/ 572 w 21600"/>
                  <a:gd name="T3" fmla="*/ 902 h 21600"/>
                  <a:gd name="T4" fmla="*/ 0 w 21600"/>
                  <a:gd name="T5" fmla="*/ 90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19191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2" name="Rectangle 20"/>
              <p:cNvSpPr>
                <a:spLocks noChangeArrowheads="1"/>
              </p:cNvSpPr>
              <p:nvPr/>
            </p:nvSpPr>
            <p:spPr bwMode="auto">
              <a:xfrm>
                <a:off x="4040834" y="1615243"/>
                <a:ext cx="325666" cy="558874"/>
              </a:xfrm>
              <a:prstGeom prst="rect">
                <a:avLst/>
              </a:prstGeom>
              <a:solidFill>
                <a:srgbClr val="91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3" name="Arc 21"/>
              <p:cNvSpPr>
                <a:spLocks/>
              </p:cNvSpPr>
              <p:nvPr/>
            </p:nvSpPr>
            <p:spPr bwMode="auto">
              <a:xfrm>
                <a:off x="3389503" y="1622638"/>
                <a:ext cx="662147" cy="912792"/>
              </a:xfrm>
              <a:custGeom>
                <a:avLst/>
                <a:gdLst>
                  <a:gd name="T0" fmla="*/ 0 w 21600"/>
                  <a:gd name="T1" fmla="*/ 864 h 21596"/>
                  <a:gd name="T2" fmla="*/ 541 w 21600"/>
                  <a:gd name="T3" fmla="*/ 0 h 21596"/>
                  <a:gd name="T4" fmla="*/ 551 w 21600"/>
                  <a:gd name="T5" fmla="*/ 864 h 215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6"/>
                  <a:gd name="T11" fmla="*/ 21600 w 21600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6" fill="none" extrusionOk="0">
                    <a:moveTo>
                      <a:pt x="0" y="21596"/>
                    </a:moveTo>
                    <a:cubicBezTo>
                      <a:pt x="0" y="9820"/>
                      <a:pt x="9432" y="214"/>
                      <a:pt x="21205" y="-1"/>
                    </a:cubicBezTo>
                  </a:path>
                  <a:path w="21600" h="21596" stroke="0" extrusionOk="0">
                    <a:moveTo>
                      <a:pt x="0" y="21596"/>
                    </a:moveTo>
                    <a:cubicBezTo>
                      <a:pt x="0" y="9820"/>
                      <a:pt x="9432" y="214"/>
                      <a:pt x="21205" y="-1"/>
                    </a:cubicBezTo>
                    <a:lnTo>
                      <a:pt x="21600" y="21596"/>
                    </a:lnTo>
                    <a:close/>
                  </a:path>
                </a:pathLst>
              </a:custGeom>
              <a:solidFill>
                <a:srgbClr val="919191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4" name="Rectangle 22"/>
              <p:cNvSpPr>
                <a:spLocks noChangeArrowheads="1"/>
              </p:cNvSpPr>
              <p:nvPr/>
            </p:nvSpPr>
            <p:spPr bwMode="auto">
              <a:xfrm>
                <a:off x="2514600" y="1595170"/>
                <a:ext cx="510730" cy="573664"/>
              </a:xfrm>
              <a:prstGeom prst="rect">
                <a:avLst/>
              </a:prstGeom>
              <a:solidFill>
                <a:srgbClr val="91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5" name="Arc 23"/>
              <p:cNvSpPr>
                <a:spLocks/>
              </p:cNvSpPr>
              <p:nvPr/>
            </p:nvSpPr>
            <p:spPr bwMode="auto">
              <a:xfrm>
                <a:off x="2988129" y="1602565"/>
                <a:ext cx="657340" cy="927582"/>
              </a:xfrm>
              <a:custGeom>
                <a:avLst/>
                <a:gdLst>
                  <a:gd name="T0" fmla="*/ 0 w 21980"/>
                  <a:gd name="T1" fmla="*/ 0 h 21600"/>
                  <a:gd name="T2" fmla="*/ 547 w 21980"/>
                  <a:gd name="T3" fmla="*/ 877 h 21600"/>
                  <a:gd name="T4" fmla="*/ 9 w 21980"/>
                  <a:gd name="T5" fmla="*/ 878 h 21600"/>
                  <a:gd name="T6" fmla="*/ 0 60000 65536"/>
                  <a:gd name="T7" fmla="*/ 0 60000 65536"/>
                  <a:gd name="T8" fmla="*/ 0 60000 65536"/>
                  <a:gd name="T9" fmla="*/ 0 w 21980"/>
                  <a:gd name="T10" fmla="*/ 0 h 21600"/>
                  <a:gd name="T11" fmla="*/ 21980 w 219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80" h="21600" fill="none" extrusionOk="0">
                    <a:moveTo>
                      <a:pt x="0" y="3"/>
                    </a:moveTo>
                    <a:cubicBezTo>
                      <a:pt x="126" y="1"/>
                      <a:pt x="253" y="-1"/>
                      <a:pt x="380" y="0"/>
                    </a:cubicBezTo>
                    <a:cubicBezTo>
                      <a:pt x="12302" y="0"/>
                      <a:pt x="21970" y="9660"/>
                      <a:pt x="21979" y="21583"/>
                    </a:cubicBezTo>
                  </a:path>
                  <a:path w="21980" h="21600" stroke="0" extrusionOk="0">
                    <a:moveTo>
                      <a:pt x="0" y="3"/>
                    </a:moveTo>
                    <a:cubicBezTo>
                      <a:pt x="126" y="1"/>
                      <a:pt x="253" y="-1"/>
                      <a:pt x="380" y="0"/>
                    </a:cubicBezTo>
                    <a:cubicBezTo>
                      <a:pt x="12302" y="0"/>
                      <a:pt x="21970" y="9660"/>
                      <a:pt x="21979" y="21583"/>
                    </a:cubicBezTo>
                    <a:lnTo>
                      <a:pt x="380" y="21600"/>
                    </a:lnTo>
                    <a:close/>
                  </a:path>
                </a:pathLst>
              </a:custGeom>
              <a:solidFill>
                <a:srgbClr val="919191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6" name="Arc 24"/>
              <p:cNvSpPr>
                <a:spLocks/>
              </p:cNvSpPr>
              <p:nvPr/>
            </p:nvSpPr>
            <p:spPr bwMode="auto">
              <a:xfrm>
                <a:off x="1916196" y="1589888"/>
                <a:ext cx="658541" cy="940260"/>
              </a:xfrm>
              <a:custGeom>
                <a:avLst/>
                <a:gdLst>
                  <a:gd name="T0" fmla="*/ 0 w 21600"/>
                  <a:gd name="T1" fmla="*/ 889 h 21596"/>
                  <a:gd name="T2" fmla="*/ 538 w 21600"/>
                  <a:gd name="T3" fmla="*/ 0 h 21596"/>
                  <a:gd name="T4" fmla="*/ 548 w 21600"/>
                  <a:gd name="T5" fmla="*/ 890 h 215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6"/>
                  <a:gd name="T11" fmla="*/ 21600 w 21600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6" fill="none" extrusionOk="0">
                    <a:moveTo>
                      <a:pt x="0" y="21579"/>
                    </a:moveTo>
                    <a:cubicBezTo>
                      <a:pt x="9" y="9810"/>
                      <a:pt x="9437" y="215"/>
                      <a:pt x="21203" y="-1"/>
                    </a:cubicBezTo>
                  </a:path>
                  <a:path w="21600" h="21596" stroke="0" extrusionOk="0">
                    <a:moveTo>
                      <a:pt x="0" y="21579"/>
                    </a:moveTo>
                    <a:cubicBezTo>
                      <a:pt x="9" y="9810"/>
                      <a:pt x="9437" y="215"/>
                      <a:pt x="21203" y="-1"/>
                    </a:cubicBezTo>
                    <a:lnTo>
                      <a:pt x="21600" y="21596"/>
                    </a:lnTo>
                    <a:close/>
                  </a:path>
                </a:pathLst>
              </a:custGeom>
              <a:solidFill>
                <a:srgbClr val="919191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7" name="Rectangle 25"/>
              <p:cNvSpPr>
                <a:spLocks noChangeArrowheads="1"/>
              </p:cNvSpPr>
              <p:nvPr/>
            </p:nvSpPr>
            <p:spPr bwMode="auto">
              <a:xfrm>
                <a:off x="1305724" y="2276594"/>
                <a:ext cx="3060776" cy="291586"/>
              </a:xfrm>
              <a:prstGeom prst="rect">
                <a:avLst/>
              </a:prstGeom>
              <a:solidFill>
                <a:srgbClr val="91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8" name="Rectangle 26"/>
              <p:cNvSpPr>
                <a:spLocks noChangeArrowheads="1"/>
              </p:cNvSpPr>
              <p:nvPr/>
            </p:nvSpPr>
            <p:spPr bwMode="auto">
              <a:xfrm>
                <a:off x="1305724" y="1961766"/>
                <a:ext cx="243949" cy="567325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29" name="Arc 27"/>
              <p:cNvSpPr>
                <a:spLocks/>
              </p:cNvSpPr>
              <p:nvPr/>
            </p:nvSpPr>
            <p:spPr bwMode="auto">
              <a:xfrm>
                <a:off x="1540059" y="1965992"/>
                <a:ext cx="206695" cy="573664"/>
              </a:xfrm>
              <a:custGeom>
                <a:avLst/>
                <a:gdLst>
                  <a:gd name="T0" fmla="*/ 0 w 22442"/>
                  <a:gd name="T1" fmla="*/ 0 h 21600"/>
                  <a:gd name="T2" fmla="*/ 172 w 22442"/>
                  <a:gd name="T3" fmla="*/ 533 h 21600"/>
                  <a:gd name="T4" fmla="*/ 6 w 22442"/>
                  <a:gd name="T5" fmla="*/ 543 h 21600"/>
                  <a:gd name="T6" fmla="*/ 0 60000 65536"/>
                  <a:gd name="T7" fmla="*/ 0 60000 65536"/>
                  <a:gd name="T8" fmla="*/ 0 60000 65536"/>
                  <a:gd name="T9" fmla="*/ 0 w 22442"/>
                  <a:gd name="T10" fmla="*/ 0 h 21600"/>
                  <a:gd name="T11" fmla="*/ 22442 w 2244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42" h="21600" fill="none" extrusionOk="0">
                    <a:moveTo>
                      <a:pt x="-1" y="16"/>
                    </a:moveTo>
                    <a:cubicBezTo>
                      <a:pt x="281" y="5"/>
                      <a:pt x="563" y="-1"/>
                      <a:pt x="846" y="0"/>
                    </a:cubicBezTo>
                    <a:cubicBezTo>
                      <a:pt x="12621" y="0"/>
                      <a:pt x="22227" y="9431"/>
                      <a:pt x="22442" y="21204"/>
                    </a:cubicBezTo>
                  </a:path>
                  <a:path w="22442" h="21600" stroke="0" extrusionOk="0">
                    <a:moveTo>
                      <a:pt x="-1" y="16"/>
                    </a:moveTo>
                    <a:cubicBezTo>
                      <a:pt x="281" y="5"/>
                      <a:pt x="563" y="-1"/>
                      <a:pt x="846" y="0"/>
                    </a:cubicBezTo>
                    <a:cubicBezTo>
                      <a:pt x="12621" y="0"/>
                      <a:pt x="22227" y="9431"/>
                      <a:pt x="22442" y="21204"/>
                    </a:cubicBezTo>
                    <a:lnTo>
                      <a:pt x="846" y="21600"/>
                    </a:lnTo>
                    <a:close/>
                  </a:path>
                </a:pathLst>
              </a:custGeom>
              <a:solidFill>
                <a:srgbClr val="00AE00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0" name="Arc 29"/>
              <p:cNvSpPr>
                <a:spLocks/>
              </p:cNvSpPr>
              <p:nvPr/>
            </p:nvSpPr>
            <p:spPr bwMode="auto">
              <a:xfrm>
                <a:off x="1540059" y="1965992"/>
                <a:ext cx="200687" cy="570495"/>
              </a:xfrm>
              <a:custGeom>
                <a:avLst/>
                <a:gdLst>
                  <a:gd name="T0" fmla="*/ 0 w 21990"/>
                  <a:gd name="T1" fmla="*/ 0 h 21600"/>
                  <a:gd name="T2" fmla="*/ 167 w 21990"/>
                  <a:gd name="T3" fmla="*/ 539 h 21600"/>
                  <a:gd name="T4" fmla="*/ 3 w 21990"/>
                  <a:gd name="T5" fmla="*/ 540 h 21600"/>
                  <a:gd name="T6" fmla="*/ 0 60000 65536"/>
                  <a:gd name="T7" fmla="*/ 0 60000 65536"/>
                  <a:gd name="T8" fmla="*/ 0 60000 65536"/>
                  <a:gd name="T9" fmla="*/ 0 w 21990"/>
                  <a:gd name="T10" fmla="*/ 0 h 21600"/>
                  <a:gd name="T11" fmla="*/ 21990 w 2199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90" h="21600" fill="none" extrusionOk="0">
                    <a:moveTo>
                      <a:pt x="-1" y="3"/>
                    </a:moveTo>
                    <a:cubicBezTo>
                      <a:pt x="129" y="1"/>
                      <a:pt x="259" y="-1"/>
                      <a:pt x="390" y="0"/>
                    </a:cubicBezTo>
                    <a:cubicBezTo>
                      <a:pt x="12308" y="0"/>
                      <a:pt x="21974" y="9653"/>
                      <a:pt x="21989" y="21572"/>
                    </a:cubicBezTo>
                  </a:path>
                  <a:path w="21990" h="21600" stroke="0" extrusionOk="0">
                    <a:moveTo>
                      <a:pt x="-1" y="3"/>
                    </a:moveTo>
                    <a:cubicBezTo>
                      <a:pt x="129" y="1"/>
                      <a:pt x="259" y="-1"/>
                      <a:pt x="390" y="0"/>
                    </a:cubicBezTo>
                    <a:cubicBezTo>
                      <a:pt x="12308" y="0"/>
                      <a:pt x="21974" y="9653"/>
                      <a:pt x="21989" y="21572"/>
                    </a:cubicBezTo>
                    <a:lnTo>
                      <a:pt x="390" y="2160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1" name="Rectangle 30"/>
              <p:cNvSpPr>
                <a:spLocks noChangeArrowheads="1"/>
              </p:cNvSpPr>
              <p:nvPr/>
            </p:nvSpPr>
            <p:spPr bwMode="auto">
              <a:xfrm>
                <a:off x="1305724" y="2317797"/>
                <a:ext cx="280000" cy="211294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2" name="Rectangle 31"/>
              <p:cNvSpPr>
                <a:spLocks noChangeArrowheads="1"/>
              </p:cNvSpPr>
              <p:nvPr/>
            </p:nvSpPr>
            <p:spPr bwMode="auto">
              <a:xfrm>
                <a:off x="1305724" y="2521696"/>
                <a:ext cx="280000" cy="401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3" name="Rectangle 32"/>
              <p:cNvSpPr>
                <a:spLocks noChangeArrowheads="1"/>
              </p:cNvSpPr>
              <p:nvPr/>
            </p:nvSpPr>
            <p:spPr bwMode="auto">
              <a:xfrm>
                <a:off x="4002379" y="1964935"/>
                <a:ext cx="364121" cy="570495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4" name="Arc 33" descr="50%"/>
              <p:cNvSpPr>
                <a:spLocks/>
              </p:cNvSpPr>
              <p:nvPr/>
            </p:nvSpPr>
            <p:spPr bwMode="auto">
              <a:xfrm>
                <a:off x="3814911" y="1972331"/>
                <a:ext cx="205494" cy="573664"/>
              </a:xfrm>
              <a:custGeom>
                <a:avLst/>
                <a:gdLst>
                  <a:gd name="T0" fmla="*/ 0 w 21596"/>
                  <a:gd name="T1" fmla="*/ 533 h 21595"/>
                  <a:gd name="T2" fmla="*/ 167 w 21596"/>
                  <a:gd name="T3" fmla="*/ 0 h 21595"/>
                  <a:gd name="T4" fmla="*/ 171 w 21596"/>
                  <a:gd name="T5" fmla="*/ 543 h 2159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95"/>
                  <a:gd name="T11" fmla="*/ 21596 w 21596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95" fill="none" extrusionOk="0">
                    <a:moveTo>
                      <a:pt x="-1" y="21202"/>
                    </a:moveTo>
                    <a:cubicBezTo>
                      <a:pt x="210" y="9601"/>
                      <a:pt x="9548" y="239"/>
                      <a:pt x="21148" y="-1"/>
                    </a:cubicBezTo>
                  </a:path>
                  <a:path w="21596" h="21595" stroke="0" extrusionOk="0">
                    <a:moveTo>
                      <a:pt x="-1" y="21202"/>
                    </a:moveTo>
                    <a:cubicBezTo>
                      <a:pt x="210" y="9601"/>
                      <a:pt x="9548" y="239"/>
                      <a:pt x="21148" y="-1"/>
                    </a:cubicBezTo>
                    <a:lnTo>
                      <a:pt x="21596" y="21595"/>
                    </a:lnTo>
                    <a:close/>
                  </a:path>
                </a:pathLst>
              </a:custGeom>
              <a:pattFill prst="pct50">
                <a:fgClr>
                  <a:srgbClr val="008000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5" name="Arc 34"/>
              <p:cNvSpPr>
                <a:spLocks/>
              </p:cNvSpPr>
              <p:nvPr/>
            </p:nvSpPr>
            <p:spPr bwMode="auto">
              <a:xfrm>
                <a:off x="3787271" y="1961766"/>
                <a:ext cx="255966" cy="581060"/>
              </a:xfrm>
              <a:custGeom>
                <a:avLst/>
                <a:gdLst>
                  <a:gd name="T0" fmla="*/ 0 w 21600"/>
                  <a:gd name="T1" fmla="*/ 550 h 21596"/>
                  <a:gd name="T2" fmla="*/ 209 w 21600"/>
                  <a:gd name="T3" fmla="*/ 0 h 21596"/>
                  <a:gd name="T4" fmla="*/ 213 w 21600"/>
                  <a:gd name="T5" fmla="*/ 550 h 215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6"/>
                  <a:gd name="T11" fmla="*/ 21600 w 21600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6" fill="none" extrusionOk="0">
                    <a:moveTo>
                      <a:pt x="0" y="21596"/>
                    </a:moveTo>
                    <a:cubicBezTo>
                      <a:pt x="0" y="9831"/>
                      <a:pt x="9415" y="229"/>
                      <a:pt x="21178" y="0"/>
                    </a:cubicBezTo>
                  </a:path>
                  <a:path w="21600" h="21596" stroke="0" extrusionOk="0">
                    <a:moveTo>
                      <a:pt x="0" y="21596"/>
                    </a:moveTo>
                    <a:cubicBezTo>
                      <a:pt x="0" y="9831"/>
                      <a:pt x="9415" y="229"/>
                      <a:pt x="21178" y="0"/>
                    </a:cubicBezTo>
                    <a:lnTo>
                      <a:pt x="21600" y="21596"/>
                    </a:lnTo>
                    <a:close/>
                  </a:path>
                </a:pathLst>
              </a:custGeom>
              <a:solidFill>
                <a:srgbClr val="00AE00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6" name="Rectangle 35"/>
              <p:cNvSpPr>
                <a:spLocks noChangeArrowheads="1"/>
              </p:cNvSpPr>
              <p:nvPr/>
            </p:nvSpPr>
            <p:spPr bwMode="auto">
              <a:xfrm>
                <a:off x="3986757" y="2312515"/>
                <a:ext cx="379743" cy="213407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7" name="Rectangle 36"/>
              <p:cNvSpPr>
                <a:spLocks noChangeArrowheads="1"/>
              </p:cNvSpPr>
              <p:nvPr/>
            </p:nvSpPr>
            <p:spPr bwMode="auto">
              <a:xfrm>
                <a:off x="2518257" y="1964935"/>
                <a:ext cx="501116" cy="570495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8" name="Arc 37" descr="50%"/>
              <p:cNvSpPr>
                <a:spLocks/>
              </p:cNvSpPr>
              <p:nvPr/>
            </p:nvSpPr>
            <p:spPr bwMode="auto">
              <a:xfrm>
                <a:off x="2333193" y="1972331"/>
                <a:ext cx="205494" cy="573664"/>
              </a:xfrm>
              <a:custGeom>
                <a:avLst/>
                <a:gdLst>
                  <a:gd name="T0" fmla="*/ 0 w 21600"/>
                  <a:gd name="T1" fmla="*/ 542 h 21584"/>
                  <a:gd name="T2" fmla="*/ 164 w 21600"/>
                  <a:gd name="T3" fmla="*/ 0 h 21584"/>
                  <a:gd name="T4" fmla="*/ 171 w 21600"/>
                  <a:gd name="T5" fmla="*/ 543 h 2158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4"/>
                  <a:gd name="T11" fmla="*/ 21600 w 21600"/>
                  <a:gd name="T12" fmla="*/ 21584 h 215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4" fill="none" extrusionOk="0">
                    <a:moveTo>
                      <a:pt x="0" y="21556"/>
                    </a:moveTo>
                    <a:cubicBezTo>
                      <a:pt x="15" y="9957"/>
                      <a:pt x="9187" y="441"/>
                      <a:pt x="20777" y="-1"/>
                    </a:cubicBezTo>
                  </a:path>
                  <a:path w="21600" h="21584" stroke="0" extrusionOk="0">
                    <a:moveTo>
                      <a:pt x="0" y="21556"/>
                    </a:moveTo>
                    <a:cubicBezTo>
                      <a:pt x="15" y="9957"/>
                      <a:pt x="9187" y="441"/>
                      <a:pt x="20777" y="-1"/>
                    </a:cubicBezTo>
                    <a:lnTo>
                      <a:pt x="21600" y="21584"/>
                    </a:lnTo>
                    <a:close/>
                  </a:path>
                </a:pathLst>
              </a:custGeom>
              <a:pattFill prst="pct50">
                <a:fgClr>
                  <a:srgbClr val="008000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39" name="Arc 38"/>
              <p:cNvSpPr>
                <a:spLocks/>
              </p:cNvSpPr>
              <p:nvPr/>
            </p:nvSpPr>
            <p:spPr bwMode="auto">
              <a:xfrm>
                <a:off x="2323579" y="1972331"/>
                <a:ext cx="225923" cy="570495"/>
              </a:xfrm>
              <a:custGeom>
                <a:avLst/>
                <a:gdLst>
                  <a:gd name="T0" fmla="*/ 0 w 21600"/>
                  <a:gd name="T1" fmla="*/ 540 h 21595"/>
                  <a:gd name="T2" fmla="*/ 184 w 21600"/>
                  <a:gd name="T3" fmla="*/ 0 h 21595"/>
                  <a:gd name="T4" fmla="*/ 188 w 21600"/>
                  <a:gd name="T5" fmla="*/ 54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0" y="21595"/>
                    </a:moveTo>
                    <a:cubicBezTo>
                      <a:pt x="0" y="9851"/>
                      <a:pt x="9382" y="259"/>
                      <a:pt x="21124" y="0"/>
                    </a:cubicBezTo>
                  </a:path>
                  <a:path w="21600" h="21595" stroke="0" extrusionOk="0">
                    <a:moveTo>
                      <a:pt x="0" y="21595"/>
                    </a:moveTo>
                    <a:cubicBezTo>
                      <a:pt x="0" y="9851"/>
                      <a:pt x="9382" y="259"/>
                      <a:pt x="21124" y="0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solidFill>
                <a:srgbClr val="00AE00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0" name="Arc 39"/>
              <p:cNvSpPr>
                <a:spLocks/>
              </p:cNvSpPr>
              <p:nvPr/>
            </p:nvSpPr>
            <p:spPr bwMode="auto">
              <a:xfrm>
                <a:off x="3014567" y="1972331"/>
                <a:ext cx="204292" cy="573664"/>
              </a:xfrm>
              <a:custGeom>
                <a:avLst/>
                <a:gdLst>
                  <a:gd name="T0" fmla="*/ 0 w 22372"/>
                  <a:gd name="T1" fmla="*/ 0 h 21600"/>
                  <a:gd name="T2" fmla="*/ 170 w 22372"/>
                  <a:gd name="T3" fmla="*/ 533 h 21600"/>
                  <a:gd name="T4" fmla="*/ 6 w 22372"/>
                  <a:gd name="T5" fmla="*/ 543 h 21600"/>
                  <a:gd name="T6" fmla="*/ 0 60000 65536"/>
                  <a:gd name="T7" fmla="*/ 0 60000 65536"/>
                  <a:gd name="T8" fmla="*/ 0 60000 65536"/>
                  <a:gd name="T9" fmla="*/ 0 w 22372"/>
                  <a:gd name="T10" fmla="*/ 0 h 21600"/>
                  <a:gd name="T11" fmla="*/ 22372 w 223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2" h="21600" fill="none" extrusionOk="0">
                    <a:moveTo>
                      <a:pt x="-1" y="13"/>
                    </a:moveTo>
                    <a:cubicBezTo>
                      <a:pt x="258" y="4"/>
                      <a:pt x="517" y="-1"/>
                      <a:pt x="776" y="0"/>
                    </a:cubicBezTo>
                    <a:cubicBezTo>
                      <a:pt x="12551" y="0"/>
                      <a:pt x="22157" y="9432"/>
                      <a:pt x="22372" y="21205"/>
                    </a:cubicBezTo>
                  </a:path>
                  <a:path w="22372" h="21600" stroke="0" extrusionOk="0">
                    <a:moveTo>
                      <a:pt x="-1" y="13"/>
                    </a:moveTo>
                    <a:cubicBezTo>
                      <a:pt x="258" y="4"/>
                      <a:pt x="517" y="-1"/>
                      <a:pt x="776" y="0"/>
                    </a:cubicBezTo>
                    <a:cubicBezTo>
                      <a:pt x="12551" y="0"/>
                      <a:pt x="22157" y="9432"/>
                      <a:pt x="22372" y="21205"/>
                    </a:cubicBezTo>
                    <a:lnTo>
                      <a:pt x="776" y="21600"/>
                    </a:lnTo>
                    <a:close/>
                  </a:path>
                </a:pathLst>
              </a:custGeom>
              <a:solidFill>
                <a:srgbClr val="00AE00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1" name="Arc 40"/>
              <p:cNvSpPr>
                <a:spLocks/>
              </p:cNvSpPr>
              <p:nvPr/>
            </p:nvSpPr>
            <p:spPr bwMode="auto">
              <a:xfrm>
                <a:off x="3014567" y="1972331"/>
                <a:ext cx="198283" cy="570495"/>
              </a:xfrm>
              <a:custGeom>
                <a:avLst/>
                <a:gdLst>
                  <a:gd name="T0" fmla="*/ 0 w 21994"/>
                  <a:gd name="T1" fmla="*/ 0 h 21600"/>
                  <a:gd name="T2" fmla="*/ 165 w 21994"/>
                  <a:gd name="T3" fmla="*/ 540 h 21600"/>
                  <a:gd name="T4" fmla="*/ 3 w 21994"/>
                  <a:gd name="T5" fmla="*/ 540 h 21600"/>
                  <a:gd name="T6" fmla="*/ 0 60000 65536"/>
                  <a:gd name="T7" fmla="*/ 0 60000 65536"/>
                  <a:gd name="T8" fmla="*/ 0 60000 65536"/>
                  <a:gd name="T9" fmla="*/ 0 w 21994"/>
                  <a:gd name="T10" fmla="*/ 0 h 21600"/>
                  <a:gd name="T11" fmla="*/ 21994 w 21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94" h="21600" fill="none" extrusionOk="0">
                    <a:moveTo>
                      <a:pt x="-1" y="3"/>
                    </a:moveTo>
                    <a:cubicBezTo>
                      <a:pt x="131" y="1"/>
                      <a:pt x="262" y="-1"/>
                      <a:pt x="394" y="0"/>
                    </a:cubicBezTo>
                    <a:cubicBezTo>
                      <a:pt x="12323" y="0"/>
                      <a:pt x="21994" y="9670"/>
                      <a:pt x="21994" y="21600"/>
                    </a:cubicBezTo>
                  </a:path>
                  <a:path w="21994" h="21600" stroke="0" extrusionOk="0">
                    <a:moveTo>
                      <a:pt x="-1" y="3"/>
                    </a:moveTo>
                    <a:cubicBezTo>
                      <a:pt x="131" y="1"/>
                      <a:pt x="262" y="-1"/>
                      <a:pt x="394" y="0"/>
                    </a:cubicBezTo>
                    <a:cubicBezTo>
                      <a:pt x="12323" y="0"/>
                      <a:pt x="21994" y="9670"/>
                      <a:pt x="21994" y="21600"/>
                    </a:cubicBezTo>
                    <a:lnTo>
                      <a:pt x="394" y="2160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2" name="Rectangle 41"/>
              <p:cNvSpPr>
                <a:spLocks noChangeArrowheads="1"/>
              </p:cNvSpPr>
              <p:nvPr/>
            </p:nvSpPr>
            <p:spPr bwMode="auto">
              <a:xfrm>
                <a:off x="2509845" y="2312515"/>
                <a:ext cx="541975" cy="213407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3" name="Rectangle 42"/>
              <p:cNvSpPr>
                <a:spLocks noChangeArrowheads="1"/>
              </p:cNvSpPr>
              <p:nvPr/>
            </p:nvSpPr>
            <p:spPr bwMode="auto">
              <a:xfrm>
                <a:off x="2509845" y="2515357"/>
                <a:ext cx="541975" cy="401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4" name="Rectangle 44"/>
              <p:cNvSpPr>
                <a:spLocks noChangeArrowheads="1"/>
              </p:cNvSpPr>
              <p:nvPr/>
            </p:nvSpPr>
            <p:spPr bwMode="auto">
              <a:xfrm>
                <a:off x="1763578" y="2537543"/>
                <a:ext cx="579228" cy="351805"/>
              </a:xfrm>
              <a:prstGeom prst="rect">
                <a:avLst/>
              </a:prstGeom>
              <a:solidFill>
                <a:srgbClr val="FFC5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5" name="Arc 45"/>
              <p:cNvSpPr>
                <a:spLocks/>
              </p:cNvSpPr>
              <p:nvPr/>
            </p:nvSpPr>
            <p:spPr bwMode="auto">
              <a:xfrm>
                <a:off x="1449930" y="2540713"/>
                <a:ext cx="322060" cy="348636"/>
              </a:xfrm>
              <a:custGeom>
                <a:avLst/>
                <a:gdLst>
                  <a:gd name="T0" fmla="*/ 263 w 21600"/>
                  <a:gd name="T1" fmla="*/ 330 h 21597"/>
                  <a:gd name="T2" fmla="*/ 0 w 21600"/>
                  <a:gd name="T3" fmla="*/ 0 h 21597"/>
                  <a:gd name="T4" fmla="*/ 268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21218" y="21596"/>
                    </a:moveTo>
                    <a:cubicBezTo>
                      <a:pt x="9439" y="21388"/>
                      <a:pt x="0" y="11780"/>
                      <a:pt x="0" y="0"/>
                    </a:cubicBezTo>
                  </a:path>
                  <a:path w="21600" h="21597" stroke="0" extrusionOk="0">
                    <a:moveTo>
                      <a:pt x="21218" y="21596"/>
                    </a:moveTo>
                    <a:cubicBezTo>
                      <a:pt x="9439" y="21388"/>
                      <a:pt x="0" y="11780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5C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6" name="Arc 46"/>
              <p:cNvSpPr>
                <a:spLocks/>
              </p:cNvSpPr>
              <p:nvPr/>
            </p:nvSpPr>
            <p:spPr bwMode="auto">
              <a:xfrm>
                <a:off x="1449930" y="2532261"/>
                <a:ext cx="316052" cy="435266"/>
              </a:xfrm>
              <a:custGeom>
                <a:avLst/>
                <a:gdLst>
                  <a:gd name="T0" fmla="*/ 258 w 21600"/>
                  <a:gd name="T1" fmla="*/ 412 h 21633"/>
                  <a:gd name="T2" fmla="*/ 0 w 21600"/>
                  <a:gd name="T3" fmla="*/ 0 h 21633"/>
                  <a:gd name="T4" fmla="*/ 263 w 21600"/>
                  <a:gd name="T5" fmla="*/ 1 h 216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33"/>
                  <a:gd name="T11" fmla="*/ 21600 w 21600"/>
                  <a:gd name="T12" fmla="*/ 21633 h 216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33" fill="none" extrusionOk="0">
                    <a:moveTo>
                      <a:pt x="21210" y="21633"/>
                    </a:moveTo>
                    <a:cubicBezTo>
                      <a:pt x="9435" y="21421"/>
                      <a:pt x="0" y="11814"/>
                      <a:pt x="0" y="37"/>
                    </a:cubicBezTo>
                    <a:cubicBezTo>
                      <a:pt x="-1" y="24"/>
                      <a:pt x="0" y="12"/>
                      <a:pt x="0" y="0"/>
                    </a:cubicBezTo>
                  </a:path>
                  <a:path w="21600" h="21633" stroke="0" extrusionOk="0">
                    <a:moveTo>
                      <a:pt x="21210" y="21633"/>
                    </a:moveTo>
                    <a:cubicBezTo>
                      <a:pt x="9435" y="21421"/>
                      <a:pt x="0" y="11814"/>
                      <a:pt x="0" y="37"/>
                    </a:cubicBezTo>
                    <a:cubicBezTo>
                      <a:pt x="-1" y="24"/>
                      <a:pt x="0" y="12"/>
                      <a:pt x="0" y="0"/>
                    </a:cubicBezTo>
                    <a:lnTo>
                      <a:pt x="21600" y="37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7" name="Arc 47"/>
              <p:cNvSpPr>
                <a:spLocks/>
              </p:cNvSpPr>
              <p:nvPr/>
            </p:nvSpPr>
            <p:spPr bwMode="auto">
              <a:xfrm>
                <a:off x="2333193" y="2534374"/>
                <a:ext cx="304035" cy="361313"/>
              </a:xfrm>
              <a:custGeom>
                <a:avLst/>
                <a:gdLst>
                  <a:gd name="T0" fmla="*/ 253 w 22013"/>
                  <a:gd name="T1" fmla="*/ 0 h 21600"/>
                  <a:gd name="T2" fmla="*/ 0 w 22013"/>
                  <a:gd name="T3" fmla="*/ 342 h 21600"/>
                  <a:gd name="T4" fmla="*/ 5 w 220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13"/>
                  <a:gd name="T10" fmla="*/ 0 h 21600"/>
                  <a:gd name="T11" fmla="*/ 22013 w 220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13" h="21600" fill="none" extrusionOk="0">
                    <a:moveTo>
                      <a:pt x="22013" y="0"/>
                    </a:moveTo>
                    <a:cubicBezTo>
                      <a:pt x="22013" y="11929"/>
                      <a:pt x="12342" y="21600"/>
                      <a:pt x="413" y="21600"/>
                    </a:cubicBezTo>
                    <a:cubicBezTo>
                      <a:pt x="275" y="21600"/>
                      <a:pt x="137" y="21598"/>
                      <a:pt x="-1" y="21596"/>
                    </a:cubicBezTo>
                  </a:path>
                  <a:path w="22013" h="21600" stroke="0" extrusionOk="0">
                    <a:moveTo>
                      <a:pt x="22013" y="0"/>
                    </a:moveTo>
                    <a:cubicBezTo>
                      <a:pt x="22013" y="11929"/>
                      <a:pt x="12342" y="21600"/>
                      <a:pt x="413" y="21600"/>
                    </a:cubicBezTo>
                    <a:cubicBezTo>
                      <a:pt x="275" y="21600"/>
                      <a:pt x="137" y="21598"/>
                      <a:pt x="-1" y="21596"/>
                    </a:cubicBez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FFC5C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8" name="Arc 48"/>
              <p:cNvSpPr>
                <a:spLocks/>
              </p:cNvSpPr>
              <p:nvPr/>
            </p:nvSpPr>
            <p:spPr bwMode="auto">
              <a:xfrm>
                <a:off x="2335596" y="2532261"/>
                <a:ext cx="295623" cy="364483"/>
              </a:xfrm>
              <a:custGeom>
                <a:avLst/>
                <a:gdLst>
                  <a:gd name="T0" fmla="*/ 246 w 21652"/>
                  <a:gd name="T1" fmla="*/ 0 h 21644"/>
                  <a:gd name="T2" fmla="*/ 0 w 21652"/>
                  <a:gd name="T3" fmla="*/ 345 h 21644"/>
                  <a:gd name="T4" fmla="*/ 1 w 21652"/>
                  <a:gd name="T5" fmla="*/ 1 h 21644"/>
                  <a:gd name="T6" fmla="*/ 0 60000 65536"/>
                  <a:gd name="T7" fmla="*/ 0 60000 65536"/>
                  <a:gd name="T8" fmla="*/ 0 60000 65536"/>
                  <a:gd name="T9" fmla="*/ 0 w 21652"/>
                  <a:gd name="T10" fmla="*/ 0 h 21644"/>
                  <a:gd name="T11" fmla="*/ 21652 w 21652"/>
                  <a:gd name="T12" fmla="*/ 21644 h 216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52" h="21644" fill="none" extrusionOk="0">
                    <a:moveTo>
                      <a:pt x="21651" y="0"/>
                    </a:moveTo>
                    <a:cubicBezTo>
                      <a:pt x="21651" y="14"/>
                      <a:pt x="21652" y="29"/>
                      <a:pt x="21652" y="44"/>
                    </a:cubicBezTo>
                    <a:cubicBezTo>
                      <a:pt x="21652" y="11973"/>
                      <a:pt x="11981" y="21644"/>
                      <a:pt x="52" y="21644"/>
                    </a:cubicBezTo>
                    <a:cubicBezTo>
                      <a:pt x="34" y="21644"/>
                      <a:pt x="17" y="21643"/>
                      <a:pt x="0" y="21643"/>
                    </a:cubicBezTo>
                  </a:path>
                  <a:path w="21652" h="21644" stroke="0" extrusionOk="0">
                    <a:moveTo>
                      <a:pt x="21651" y="0"/>
                    </a:moveTo>
                    <a:cubicBezTo>
                      <a:pt x="21651" y="14"/>
                      <a:pt x="21652" y="29"/>
                      <a:pt x="21652" y="44"/>
                    </a:cubicBezTo>
                    <a:cubicBezTo>
                      <a:pt x="21652" y="11973"/>
                      <a:pt x="11981" y="21644"/>
                      <a:pt x="52" y="21644"/>
                    </a:cubicBezTo>
                    <a:cubicBezTo>
                      <a:pt x="34" y="21644"/>
                      <a:pt x="17" y="21643"/>
                      <a:pt x="0" y="21643"/>
                    </a:cubicBezTo>
                    <a:lnTo>
                      <a:pt x="52" y="44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49" name="Rectangle 49"/>
              <p:cNvSpPr>
                <a:spLocks noChangeArrowheads="1"/>
              </p:cNvSpPr>
              <p:nvPr/>
            </p:nvSpPr>
            <p:spPr bwMode="auto">
              <a:xfrm>
                <a:off x="1833278" y="2537543"/>
                <a:ext cx="441031" cy="233480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0" name="Arc 50" descr="50%"/>
              <p:cNvSpPr>
                <a:spLocks/>
              </p:cNvSpPr>
              <p:nvPr/>
            </p:nvSpPr>
            <p:spPr bwMode="auto">
              <a:xfrm>
                <a:off x="1603750" y="2533317"/>
                <a:ext cx="239142" cy="237706"/>
              </a:xfrm>
              <a:custGeom>
                <a:avLst/>
                <a:gdLst>
                  <a:gd name="T0" fmla="*/ 195 w 21600"/>
                  <a:gd name="T1" fmla="*/ 225 h 21595"/>
                  <a:gd name="T2" fmla="*/ 0 w 21600"/>
                  <a:gd name="T3" fmla="*/ 0 h 21595"/>
                  <a:gd name="T4" fmla="*/ 199 w 21600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5"/>
                  <a:gd name="T11" fmla="*/ 21600 w 21600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5" fill="none" extrusionOk="0">
                    <a:moveTo>
                      <a:pt x="21148" y="21595"/>
                    </a:moveTo>
                    <a:cubicBezTo>
                      <a:pt x="9397" y="21349"/>
                      <a:pt x="0" y="11753"/>
                      <a:pt x="0" y="0"/>
                    </a:cubicBezTo>
                  </a:path>
                  <a:path w="21600" h="21595" stroke="0" extrusionOk="0">
                    <a:moveTo>
                      <a:pt x="21148" y="21595"/>
                    </a:moveTo>
                    <a:cubicBezTo>
                      <a:pt x="9397" y="21349"/>
                      <a:pt x="0" y="11753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pattFill prst="pct50">
                <a:fgClr>
                  <a:srgbClr val="FF0000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1" name="Arc 51"/>
              <p:cNvSpPr>
                <a:spLocks/>
              </p:cNvSpPr>
              <p:nvPr/>
            </p:nvSpPr>
            <p:spPr bwMode="auto">
              <a:xfrm>
                <a:off x="1604951" y="2530148"/>
                <a:ext cx="235537" cy="234537"/>
              </a:xfrm>
              <a:custGeom>
                <a:avLst/>
                <a:gdLst>
                  <a:gd name="T0" fmla="*/ 195 w 21598"/>
                  <a:gd name="T1" fmla="*/ 222 h 21600"/>
                  <a:gd name="T2" fmla="*/ 0 w 21598"/>
                  <a:gd name="T3" fmla="*/ 3 h 21600"/>
                  <a:gd name="T4" fmla="*/ 196 w 215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600"/>
                  <a:gd name="T11" fmla="*/ 21598 w 215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600" fill="none" extrusionOk="0">
                    <a:moveTo>
                      <a:pt x="21533" y="21599"/>
                    </a:moveTo>
                    <a:cubicBezTo>
                      <a:pt x="9735" y="21564"/>
                      <a:pt x="149" y="12070"/>
                      <a:pt x="-1" y="274"/>
                    </a:cubicBezTo>
                  </a:path>
                  <a:path w="21598" h="21600" stroke="0" extrusionOk="0">
                    <a:moveTo>
                      <a:pt x="21533" y="21599"/>
                    </a:moveTo>
                    <a:cubicBezTo>
                      <a:pt x="9735" y="21564"/>
                      <a:pt x="149" y="12070"/>
                      <a:pt x="-1" y="274"/>
                    </a:cubicBezTo>
                    <a:lnTo>
                      <a:pt x="21598" y="0"/>
                    </a:lnTo>
                    <a:close/>
                  </a:path>
                </a:pathLst>
              </a:custGeom>
              <a:solidFill>
                <a:srgbClr val="FC0128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2" name="Arc 52" descr="50%"/>
              <p:cNvSpPr>
                <a:spLocks/>
              </p:cNvSpPr>
              <p:nvPr/>
            </p:nvSpPr>
            <p:spPr bwMode="auto">
              <a:xfrm>
                <a:off x="2263493" y="2533317"/>
                <a:ext cx="223520" cy="237706"/>
              </a:xfrm>
              <a:custGeom>
                <a:avLst/>
                <a:gdLst>
                  <a:gd name="T0" fmla="*/ 186 w 22384"/>
                  <a:gd name="T1" fmla="*/ 0 h 21600"/>
                  <a:gd name="T2" fmla="*/ 0 w 22384"/>
                  <a:gd name="T3" fmla="*/ 225 h 21600"/>
                  <a:gd name="T4" fmla="*/ 7 w 2238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4"/>
                  <a:gd name="T10" fmla="*/ 0 h 21600"/>
                  <a:gd name="T11" fmla="*/ 22384 w 223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4" h="21600" fill="none" extrusionOk="0">
                    <a:moveTo>
                      <a:pt x="22384" y="0"/>
                    </a:moveTo>
                    <a:cubicBezTo>
                      <a:pt x="22384" y="11929"/>
                      <a:pt x="12713" y="21600"/>
                      <a:pt x="784" y="21600"/>
                    </a:cubicBezTo>
                    <a:cubicBezTo>
                      <a:pt x="522" y="21600"/>
                      <a:pt x="261" y="21595"/>
                      <a:pt x="0" y="21585"/>
                    </a:cubicBezTo>
                  </a:path>
                  <a:path w="22384" h="21600" stroke="0" extrusionOk="0">
                    <a:moveTo>
                      <a:pt x="22384" y="0"/>
                    </a:moveTo>
                    <a:cubicBezTo>
                      <a:pt x="22384" y="11929"/>
                      <a:pt x="12713" y="21600"/>
                      <a:pt x="784" y="21600"/>
                    </a:cubicBezTo>
                    <a:cubicBezTo>
                      <a:pt x="522" y="21600"/>
                      <a:pt x="261" y="21595"/>
                      <a:pt x="0" y="21585"/>
                    </a:cubicBezTo>
                    <a:lnTo>
                      <a:pt x="784" y="0"/>
                    </a:lnTo>
                    <a:close/>
                  </a:path>
                </a:pathLst>
              </a:custGeom>
              <a:pattFill prst="pct50">
                <a:fgClr>
                  <a:srgbClr val="FF0000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3" name="Arc 53"/>
              <p:cNvSpPr>
                <a:spLocks/>
              </p:cNvSpPr>
              <p:nvPr/>
            </p:nvSpPr>
            <p:spPr bwMode="auto">
              <a:xfrm>
                <a:off x="2263493" y="2530148"/>
                <a:ext cx="216309" cy="234537"/>
              </a:xfrm>
              <a:custGeom>
                <a:avLst/>
                <a:gdLst>
                  <a:gd name="T0" fmla="*/ 180 w 22034"/>
                  <a:gd name="T1" fmla="*/ 3 h 21600"/>
                  <a:gd name="T2" fmla="*/ 0 w 22034"/>
                  <a:gd name="T3" fmla="*/ 222 h 21600"/>
                  <a:gd name="T4" fmla="*/ 4 w 2203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34"/>
                  <a:gd name="T10" fmla="*/ 0 h 21600"/>
                  <a:gd name="T11" fmla="*/ 22034 w 2203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34" h="21600" fill="none" extrusionOk="0">
                    <a:moveTo>
                      <a:pt x="22034" y="276"/>
                    </a:moveTo>
                    <a:cubicBezTo>
                      <a:pt x="21883" y="12096"/>
                      <a:pt x="12257" y="21599"/>
                      <a:pt x="436" y="21600"/>
                    </a:cubicBezTo>
                    <a:cubicBezTo>
                      <a:pt x="290" y="21600"/>
                      <a:pt x="145" y="21598"/>
                      <a:pt x="0" y="21595"/>
                    </a:cubicBezTo>
                  </a:path>
                  <a:path w="22034" h="21600" stroke="0" extrusionOk="0">
                    <a:moveTo>
                      <a:pt x="22034" y="276"/>
                    </a:moveTo>
                    <a:cubicBezTo>
                      <a:pt x="21883" y="12096"/>
                      <a:pt x="12257" y="21599"/>
                      <a:pt x="436" y="21600"/>
                    </a:cubicBezTo>
                    <a:cubicBezTo>
                      <a:pt x="290" y="21600"/>
                      <a:pt x="145" y="21598"/>
                      <a:pt x="0" y="21595"/>
                    </a:cubicBez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FC0128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4" name="Arc 54" descr="50%"/>
              <p:cNvSpPr>
                <a:spLocks/>
              </p:cNvSpPr>
              <p:nvPr/>
            </p:nvSpPr>
            <p:spPr bwMode="auto">
              <a:xfrm>
                <a:off x="1571303" y="2534374"/>
                <a:ext cx="120172" cy="180657"/>
              </a:xfrm>
              <a:custGeom>
                <a:avLst/>
                <a:gdLst>
                  <a:gd name="T0" fmla="*/ 95 w 21600"/>
                  <a:gd name="T1" fmla="*/ 171 h 21658"/>
                  <a:gd name="T2" fmla="*/ 0 w 21600"/>
                  <a:gd name="T3" fmla="*/ 0 h 21658"/>
                  <a:gd name="T4" fmla="*/ 100 w 21600"/>
                  <a:gd name="T5" fmla="*/ 1 h 216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58"/>
                  <a:gd name="T11" fmla="*/ 21600 w 21600"/>
                  <a:gd name="T12" fmla="*/ 21658 h 216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58" fill="none" extrusionOk="0">
                    <a:moveTo>
                      <a:pt x="20437" y="21657"/>
                    </a:moveTo>
                    <a:cubicBezTo>
                      <a:pt x="8976" y="21039"/>
                      <a:pt x="0" y="11566"/>
                      <a:pt x="0" y="89"/>
                    </a:cubicBezTo>
                    <a:cubicBezTo>
                      <a:pt x="-1" y="59"/>
                      <a:pt x="0" y="29"/>
                      <a:pt x="0" y="0"/>
                    </a:cubicBezTo>
                  </a:path>
                  <a:path w="21600" h="21658" stroke="0" extrusionOk="0">
                    <a:moveTo>
                      <a:pt x="20437" y="21657"/>
                    </a:moveTo>
                    <a:cubicBezTo>
                      <a:pt x="8976" y="21039"/>
                      <a:pt x="0" y="11566"/>
                      <a:pt x="0" y="89"/>
                    </a:cubicBezTo>
                    <a:cubicBezTo>
                      <a:pt x="-1" y="59"/>
                      <a:pt x="0" y="29"/>
                      <a:pt x="0" y="0"/>
                    </a:cubicBezTo>
                    <a:lnTo>
                      <a:pt x="21600" y="89"/>
                    </a:lnTo>
                    <a:close/>
                  </a:path>
                </a:pathLst>
              </a:custGeom>
              <a:pattFill prst="pct50">
                <a:fgClr>
                  <a:srgbClr val="0000FF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5" name="Arc 55"/>
              <p:cNvSpPr>
                <a:spLocks/>
              </p:cNvSpPr>
              <p:nvPr/>
            </p:nvSpPr>
            <p:spPr bwMode="auto">
              <a:xfrm>
                <a:off x="1572505" y="2530148"/>
                <a:ext cx="115365" cy="189108"/>
              </a:xfrm>
              <a:custGeom>
                <a:avLst/>
                <a:gdLst>
                  <a:gd name="T0" fmla="*/ 94 w 21597"/>
                  <a:gd name="T1" fmla="*/ 179 h 21593"/>
                  <a:gd name="T2" fmla="*/ 0 w 21597"/>
                  <a:gd name="T3" fmla="*/ 3 h 21593"/>
                  <a:gd name="T4" fmla="*/ 96 w 21597"/>
                  <a:gd name="T5" fmla="*/ 0 h 21593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93"/>
                  <a:gd name="T11" fmla="*/ 21597 w 21597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93" fill="none" extrusionOk="0">
                    <a:moveTo>
                      <a:pt x="21066" y="21593"/>
                    </a:moveTo>
                    <a:cubicBezTo>
                      <a:pt x="9479" y="21309"/>
                      <a:pt x="182" y="11929"/>
                      <a:pt x="-1" y="340"/>
                    </a:cubicBezTo>
                  </a:path>
                  <a:path w="21597" h="21593" stroke="0" extrusionOk="0">
                    <a:moveTo>
                      <a:pt x="21066" y="21593"/>
                    </a:moveTo>
                    <a:cubicBezTo>
                      <a:pt x="9479" y="21309"/>
                      <a:pt x="182" y="11929"/>
                      <a:pt x="-1" y="340"/>
                    </a:cubicBezTo>
                    <a:lnTo>
                      <a:pt x="21597" y="0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6" name="Arc 56" descr="50%"/>
              <p:cNvSpPr>
                <a:spLocks/>
              </p:cNvSpPr>
              <p:nvPr/>
            </p:nvSpPr>
            <p:spPr bwMode="auto">
              <a:xfrm>
                <a:off x="1679458" y="2534374"/>
                <a:ext cx="116567" cy="180657"/>
              </a:xfrm>
              <a:custGeom>
                <a:avLst/>
                <a:gdLst>
                  <a:gd name="T0" fmla="*/ 97 w 22425"/>
                  <a:gd name="T1" fmla="*/ 0 h 21689"/>
                  <a:gd name="T2" fmla="*/ 0 w 22425"/>
                  <a:gd name="T3" fmla="*/ 171 h 21689"/>
                  <a:gd name="T4" fmla="*/ 4 w 22425"/>
                  <a:gd name="T5" fmla="*/ 1 h 21689"/>
                  <a:gd name="T6" fmla="*/ 0 60000 65536"/>
                  <a:gd name="T7" fmla="*/ 0 60000 65536"/>
                  <a:gd name="T8" fmla="*/ 0 60000 65536"/>
                  <a:gd name="T9" fmla="*/ 0 w 22425"/>
                  <a:gd name="T10" fmla="*/ 0 h 21689"/>
                  <a:gd name="T11" fmla="*/ 22425 w 22425"/>
                  <a:gd name="T12" fmla="*/ 21689 h 216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5" h="21689" fill="none" extrusionOk="0">
                    <a:moveTo>
                      <a:pt x="22424" y="0"/>
                    </a:moveTo>
                    <a:cubicBezTo>
                      <a:pt x="22424" y="29"/>
                      <a:pt x="22425" y="59"/>
                      <a:pt x="22425" y="89"/>
                    </a:cubicBezTo>
                    <a:cubicBezTo>
                      <a:pt x="22425" y="12018"/>
                      <a:pt x="12754" y="21689"/>
                      <a:pt x="825" y="21689"/>
                    </a:cubicBezTo>
                    <a:cubicBezTo>
                      <a:pt x="549" y="21689"/>
                      <a:pt x="274" y="21683"/>
                      <a:pt x="-1" y="21673"/>
                    </a:cubicBezTo>
                  </a:path>
                  <a:path w="22425" h="21689" stroke="0" extrusionOk="0">
                    <a:moveTo>
                      <a:pt x="22424" y="0"/>
                    </a:moveTo>
                    <a:cubicBezTo>
                      <a:pt x="22424" y="29"/>
                      <a:pt x="22425" y="59"/>
                      <a:pt x="22425" y="89"/>
                    </a:cubicBezTo>
                    <a:cubicBezTo>
                      <a:pt x="22425" y="12018"/>
                      <a:pt x="12754" y="21689"/>
                      <a:pt x="825" y="21689"/>
                    </a:cubicBezTo>
                    <a:cubicBezTo>
                      <a:pt x="549" y="21689"/>
                      <a:pt x="274" y="21683"/>
                      <a:pt x="-1" y="21673"/>
                    </a:cubicBezTo>
                    <a:lnTo>
                      <a:pt x="825" y="89"/>
                    </a:lnTo>
                    <a:close/>
                  </a:path>
                </a:pathLst>
              </a:custGeom>
              <a:pattFill prst="pct50">
                <a:fgClr>
                  <a:srgbClr val="0000FF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7" name="Arc 57"/>
              <p:cNvSpPr>
                <a:spLocks/>
              </p:cNvSpPr>
              <p:nvPr/>
            </p:nvSpPr>
            <p:spPr bwMode="auto">
              <a:xfrm>
                <a:off x="1678256" y="2530148"/>
                <a:ext cx="111760" cy="195447"/>
              </a:xfrm>
              <a:custGeom>
                <a:avLst/>
                <a:gdLst>
                  <a:gd name="T0" fmla="*/ 93 w 22166"/>
                  <a:gd name="T1" fmla="*/ 0 h 21683"/>
                  <a:gd name="T2" fmla="*/ 0 w 22166"/>
                  <a:gd name="T3" fmla="*/ 185 h 21683"/>
                  <a:gd name="T4" fmla="*/ 2 w 22166"/>
                  <a:gd name="T5" fmla="*/ 1 h 21683"/>
                  <a:gd name="T6" fmla="*/ 0 60000 65536"/>
                  <a:gd name="T7" fmla="*/ 0 60000 65536"/>
                  <a:gd name="T8" fmla="*/ 0 60000 65536"/>
                  <a:gd name="T9" fmla="*/ 0 w 22166"/>
                  <a:gd name="T10" fmla="*/ 0 h 21683"/>
                  <a:gd name="T11" fmla="*/ 22166 w 22166"/>
                  <a:gd name="T12" fmla="*/ 21683 h 21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66" h="21683" fill="none" extrusionOk="0">
                    <a:moveTo>
                      <a:pt x="22165" y="0"/>
                    </a:moveTo>
                    <a:cubicBezTo>
                      <a:pt x="22165" y="27"/>
                      <a:pt x="22166" y="55"/>
                      <a:pt x="22166" y="83"/>
                    </a:cubicBezTo>
                    <a:cubicBezTo>
                      <a:pt x="22166" y="12012"/>
                      <a:pt x="12495" y="21683"/>
                      <a:pt x="566" y="21683"/>
                    </a:cubicBezTo>
                    <a:cubicBezTo>
                      <a:pt x="377" y="21683"/>
                      <a:pt x="188" y="21680"/>
                      <a:pt x="0" y="21675"/>
                    </a:cubicBezTo>
                  </a:path>
                  <a:path w="22166" h="21683" stroke="0" extrusionOk="0">
                    <a:moveTo>
                      <a:pt x="22165" y="0"/>
                    </a:moveTo>
                    <a:cubicBezTo>
                      <a:pt x="22165" y="27"/>
                      <a:pt x="22166" y="55"/>
                      <a:pt x="22166" y="83"/>
                    </a:cubicBezTo>
                    <a:cubicBezTo>
                      <a:pt x="22166" y="12012"/>
                      <a:pt x="12495" y="21683"/>
                      <a:pt x="566" y="21683"/>
                    </a:cubicBezTo>
                    <a:cubicBezTo>
                      <a:pt x="377" y="21683"/>
                      <a:pt x="188" y="21680"/>
                      <a:pt x="0" y="21675"/>
                    </a:cubicBezTo>
                    <a:lnTo>
                      <a:pt x="566" y="83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8" name="Rectangle 58"/>
              <p:cNvSpPr>
                <a:spLocks noChangeArrowheads="1"/>
              </p:cNvSpPr>
              <p:nvPr/>
            </p:nvSpPr>
            <p:spPr bwMode="auto">
              <a:xfrm>
                <a:off x="1647012" y="2530148"/>
                <a:ext cx="168241" cy="128890"/>
              </a:xfrm>
              <a:prstGeom prst="rect">
                <a:avLst/>
              </a:prstGeom>
              <a:solidFill>
                <a:srgbClr val="0027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59" name="Arc 59"/>
              <p:cNvSpPr>
                <a:spLocks/>
              </p:cNvSpPr>
              <p:nvPr/>
            </p:nvSpPr>
            <p:spPr bwMode="auto">
              <a:xfrm>
                <a:off x="1805638" y="2534374"/>
                <a:ext cx="105751" cy="124664"/>
              </a:xfrm>
              <a:custGeom>
                <a:avLst/>
                <a:gdLst>
                  <a:gd name="T0" fmla="*/ 88 w 22839"/>
                  <a:gd name="T1" fmla="*/ 0 h 21730"/>
                  <a:gd name="T2" fmla="*/ 0 w 22839"/>
                  <a:gd name="T3" fmla="*/ 118 h 21730"/>
                  <a:gd name="T4" fmla="*/ 5 w 22839"/>
                  <a:gd name="T5" fmla="*/ 1 h 21730"/>
                  <a:gd name="T6" fmla="*/ 0 60000 65536"/>
                  <a:gd name="T7" fmla="*/ 0 60000 65536"/>
                  <a:gd name="T8" fmla="*/ 0 60000 65536"/>
                  <a:gd name="T9" fmla="*/ 0 w 22839"/>
                  <a:gd name="T10" fmla="*/ 0 h 21730"/>
                  <a:gd name="T11" fmla="*/ 22839 w 22839"/>
                  <a:gd name="T12" fmla="*/ 21730 h 217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39" h="21730" fill="none" extrusionOk="0">
                    <a:moveTo>
                      <a:pt x="22838" y="0"/>
                    </a:moveTo>
                    <a:cubicBezTo>
                      <a:pt x="22838" y="43"/>
                      <a:pt x="22839" y="86"/>
                      <a:pt x="22839" y="130"/>
                    </a:cubicBezTo>
                    <a:cubicBezTo>
                      <a:pt x="22839" y="12059"/>
                      <a:pt x="13168" y="21730"/>
                      <a:pt x="1239" y="21730"/>
                    </a:cubicBezTo>
                    <a:cubicBezTo>
                      <a:pt x="825" y="21730"/>
                      <a:pt x="412" y="21718"/>
                      <a:pt x="-1" y="21694"/>
                    </a:cubicBezTo>
                  </a:path>
                  <a:path w="22839" h="21730" stroke="0" extrusionOk="0">
                    <a:moveTo>
                      <a:pt x="22838" y="0"/>
                    </a:moveTo>
                    <a:cubicBezTo>
                      <a:pt x="22838" y="43"/>
                      <a:pt x="22839" y="86"/>
                      <a:pt x="22839" y="130"/>
                    </a:cubicBezTo>
                    <a:cubicBezTo>
                      <a:pt x="22839" y="12059"/>
                      <a:pt x="13168" y="21730"/>
                      <a:pt x="1239" y="21730"/>
                    </a:cubicBezTo>
                    <a:cubicBezTo>
                      <a:pt x="825" y="21730"/>
                      <a:pt x="412" y="21718"/>
                      <a:pt x="-1" y="21694"/>
                    </a:cubicBezTo>
                    <a:lnTo>
                      <a:pt x="1239" y="130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0" name="Arc 60"/>
              <p:cNvSpPr>
                <a:spLocks/>
              </p:cNvSpPr>
              <p:nvPr/>
            </p:nvSpPr>
            <p:spPr bwMode="auto">
              <a:xfrm>
                <a:off x="1806840" y="2531204"/>
                <a:ext cx="99743" cy="120438"/>
              </a:xfrm>
              <a:custGeom>
                <a:avLst/>
                <a:gdLst>
                  <a:gd name="T0" fmla="*/ 83 w 22074"/>
                  <a:gd name="T1" fmla="*/ 0 h 21600"/>
                  <a:gd name="T2" fmla="*/ 0 w 22074"/>
                  <a:gd name="T3" fmla="*/ 114 h 21600"/>
                  <a:gd name="T4" fmla="*/ 2 w 220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74"/>
                  <a:gd name="T10" fmla="*/ 0 h 21600"/>
                  <a:gd name="T11" fmla="*/ 22074 w 220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74" h="21600" fill="none" extrusionOk="0">
                    <a:moveTo>
                      <a:pt x="22074" y="0"/>
                    </a:moveTo>
                    <a:cubicBezTo>
                      <a:pt x="22074" y="11929"/>
                      <a:pt x="12403" y="21600"/>
                      <a:pt x="474" y="21600"/>
                    </a:cubicBezTo>
                    <a:cubicBezTo>
                      <a:pt x="315" y="21600"/>
                      <a:pt x="157" y="21598"/>
                      <a:pt x="0" y="21594"/>
                    </a:cubicBezTo>
                  </a:path>
                  <a:path w="22074" h="21600" stroke="0" extrusionOk="0">
                    <a:moveTo>
                      <a:pt x="22074" y="0"/>
                    </a:moveTo>
                    <a:cubicBezTo>
                      <a:pt x="22074" y="11929"/>
                      <a:pt x="12403" y="21600"/>
                      <a:pt x="474" y="21600"/>
                    </a:cubicBezTo>
                    <a:cubicBezTo>
                      <a:pt x="315" y="21600"/>
                      <a:pt x="157" y="21598"/>
                      <a:pt x="0" y="21594"/>
                    </a:cubicBezTo>
                    <a:lnTo>
                      <a:pt x="474" y="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1" name="Arc 61" descr="50%"/>
              <p:cNvSpPr>
                <a:spLocks/>
              </p:cNvSpPr>
              <p:nvPr/>
            </p:nvSpPr>
            <p:spPr bwMode="auto">
              <a:xfrm>
                <a:off x="2413708" y="2534374"/>
                <a:ext cx="117768" cy="180657"/>
              </a:xfrm>
              <a:custGeom>
                <a:avLst/>
                <a:gdLst>
                  <a:gd name="T0" fmla="*/ 98 w 22559"/>
                  <a:gd name="T1" fmla="*/ 0 h 21689"/>
                  <a:gd name="T2" fmla="*/ 0 w 22559"/>
                  <a:gd name="T3" fmla="*/ 171 h 21689"/>
                  <a:gd name="T4" fmla="*/ 4 w 22559"/>
                  <a:gd name="T5" fmla="*/ 1 h 21689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89"/>
                  <a:gd name="T11" fmla="*/ 22559 w 22559"/>
                  <a:gd name="T12" fmla="*/ 21689 h 216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89" fill="none" extrusionOk="0">
                    <a:moveTo>
                      <a:pt x="22558" y="0"/>
                    </a:moveTo>
                    <a:cubicBezTo>
                      <a:pt x="22558" y="29"/>
                      <a:pt x="22559" y="59"/>
                      <a:pt x="22559" y="89"/>
                    </a:cubicBezTo>
                    <a:cubicBezTo>
                      <a:pt x="22559" y="12018"/>
                      <a:pt x="12888" y="21689"/>
                      <a:pt x="959" y="21689"/>
                    </a:cubicBezTo>
                    <a:cubicBezTo>
                      <a:pt x="639" y="21689"/>
                      <a:pt x="319" y="21681"/>
                      <a:pt x="0" y="21667"/>
                    </a:cubicBezTo>
                  </a:path>
                  <a:path w="22559" h="21689" stroke="0" extrusionOk="0">
                    <a:moveTo>
                      <a:pt x="22558" y="0"/>
                    </a:moveTo>
                    <a:cubicBezTo>
                      <a:pt x="22558" y="29"/>
                      <a:pt x="22559" y="59"/>
                      <a:pt x="22559" y="89"/>
                    </a:cubicBezTo>
                    <a:cubicBezTo>
                      <a:pt x="22559" y="12018"/>
                      <a:pt x="12888" y="21689"/>
                      <a:pt x="959" y="21689"/>
                    </a:cubicBezTo>
                    <a:cubicBezTo>
                      <a:pt x="639" y="21689"/>
                      <a:pt x="319" y="21681"/>
                      <a:pt x="0" y="21667"/>
                    </a:cubicBezTo>
                    <a:lnTo>
                      <a:pt x="959" y="89"/>
                    </a:lnTo>
                    <a:close/>
                  </a:path>
                </a:pathLst>
              </a:custGeom>
              <a:pattFill prst="pct50">
                <a:fgClr>
                  <a:srgbClr val="0000FF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2" name="Arc 62"/>
              <p:cNvSpPr>
                <a:spLocks/>
              </p:cNvSpPr>
              <p:nvPr/>
            </p:nvSpPr>
            <p:spPr bwMode="auto">
              <a:xfrm>
                <a:off x="2412506" y="2530148"/>
                <a:ext cx="121374" cy="188052"/>
              </a:xfrm>
              <a:custGeom>
                <a:avLst/>
                <a:gdLst>
                  <a:gd name="T0" fmla="*/ 101 w 22121"/>
                  <a:gd name="T1" fmla="*/ 0 h 21600"/>
                  <a:gd name="T2" fmla="*/ 0 w 22121"/>
                  <a:gd name="T3" fmla="*/ 178 h 21600"/>
                  <a:gd name="T4" fmla="*/ 2 w 2212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121"/>
                  <a:gd name="T10" fmla="*/ 0 h 21600"/>
                  <a:gd name="T11" fmla="*/ 22121 w 2212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21" h="21600" fill="none" extrusionOk="0">
                    <a:moveTo>
                      <a:pt x="22121" y="0"/>
                    </a:moveTo>
                    <a:cubicBezTo>
                      <a:pt x="22121" y="11929"/>
                      <a:pt x="12450" y="21600"/>
                      <a:pt x="521" y="21600"/>
                    </a:cubicBezTo>
                    <a:cubicBezTo>
                      <a:pt x="347" y="21600"/>
                      <a:pt x="173" y="21597"/>
                      <a:pt x="0" y="21593"/>
                    </a:cubicBezTo>
                  </a:path>
                  <a:path w="22121" h="21600" stroke="0" extrusionOk="0">
                    <a:moveTo>
                      <a:pt x="22121" y="0"/>
                    </a:moveTo>
                    <a:cubicBezTo>
                      <a:pt x="22121" y="11929"/>
                      <a:pt x="12450" y="21600"/>
                      <a:pt x="521" y="21600"/>
                    </a:cubicBezTo>
                    <a:cubicBezTo>
                      <a:pt x="347" y="21600"/>
                      <a:pt x="173" y="21597"/>
                      <a:pt x="0" y="21593"/>
                    </a:cubicBez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3" name="Arc 63"/>
              <p:cNvSpPr>
                <a:spLocks/>
              </p:cNvSpPr>
              <p:nvPr/>
            </p:nvSpPr>
            <p:spPr bwMode="auto">
              <a:xfrm>
                <a:off x="2306755" y="2534374"/>
                <a:ext cx="120172" cy="180657"/>
              </a:xfrm>
              <a:custGeom>
                <a:avLst/>
                <a:gdLst>
                  <a:gd name="T0" fmla="*/ 96 w 21600"/>
                  <a:gd name="T1" fmla="*/ 171 h 21670"/>
                  <a:gd name="T2" fmla="*/ 0 w 21600"/>
                  <a:gd name="T3" fmla="*/ 0 h 21670"/>
                  <a:gd name="T4" fmla="*/ 100 w 21600"/>
                  <a:gd name="T5" fmla="*/ 1 h 216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70"/>
                  <a:gd name="T11" fmla="*/ 21600 w 21600"/>
                  <a:gd name="T12" fmla="*/ 21670 h 216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70" fill="none" extrusionOk="0">
                    <a:moveTo>
                      <a:pt x="20697" y="21670"/>
                    </a:moveTo>
                    <a:cubicBezTo>
                      <a:pt x="9129" y="21186"/>
                      <a:pt x="0" y="11667"/>
                      <a:pt x="0" y="89"/>
                    </a:cubicBezTo>
                    <a:cubicBezTo>
                      <a:pt x="-1" y="59"/>
                      <a:pt x="0" y="29"/>
                      <a:pt x="0" y="0"/>
                    </a:cubicBezTo>
                  </a:path>
                  <a:path w="21600" h="21670" stroke="0" extrusionOk="0">
                    <a:moveTo>
                      <a:pt x="20697" y="21670"/>
                    </a:moveTo>
                    <a:cubicBezTo>
                      <a:pt x="9129" y="21186"/>
                      <a:pt x="0" y="11667"/>
                      <a:pt x="0" y="89"/>
                    </a:cubicBezTo>
                    <a:cubicBezTo>
                      <a:pt x="-1" y="59"/>
                      <a:pt x="0" y="29"/>
                      <a:pt x="0" y="0"/>
                    </a:cubicBezTo>
                    <a:lnTo>
                      <a:pt x="21600" y="89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4" name="Arc 64"/>
              <p:cNvSpPr>
                <a:spLocks/>
              </p:cNvSpPr>
              <p:nvPr/>
            </p:nvSpPr>
            <p:spPr bwMode="auto">
              <a:xfrm>
                <a:off x="2306755" y="2531204"/>
                <a:ext cx="116567" cy="177487"/>
              </a:xfrm>
              <a:custGeom>
                <a:avLst/>
                <a:gdLst>
                  <a:gd name="T0" fmla="*/ 95 w 21598"/>
                  <a:gd name="T1" fmla="*/ 168 h 21596"/>
                  <a:gd name="T2" fmla="*/ 0 w 21598"/>
                  <a:gd name="T3" fmla="*/ 2 h 21596"/>
                  <a:gd name="T4" fmla="*/ 97 w 21598"/>
                  <a:gd name="T5" fmla="*/ 0 h 21596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596"/>
                  <a:gd name="T11" fmla="*/ 21598 w 21598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596" fill="none" extrusionOk="0">
                    <a:moveTo>
                      <a:pt x="21199" y="21596"/>
                    </a:moveTo>
                    <a:cubicBezTo>
                      <a:pt x="9533" y="21381"/>
                      <a:pt x="146" y="11939"/>
                      <a:pt x="-1" y="272"/>
                    </a:cubicBezTo>
                  </a:path>
                  <a:path w="21598" h="21596" stroke="0" extrusionOk="0">
                    <a:moveTo>
                      <a:pt x="21199" y="21596"/>
                    </a:moveTo>
                    <a:cubicBezTo>
                      <a:pt x="9533" y="21381"/>
                      <a:pt x="146" y="11939"/>
                      <a:pt x="-1" y="272"/>
                    </a:cubicBezTo>
                    <a:lnTo>
                      <a:pt x="21598" y="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5" name="Rectangle 65"/>
              <p:cNvSpPr>
                <a:spLocks noChangeArrowheads="1"/>
              </p:cNvSpPr>
              <p:nvPr/>
            </p:nvSpPr>
            <p:spPr bwMode="auto">
              <a:xfrm>
                <a:off x="2286326" y="2530148"/>
                <a:ext cx="200687" cy="128890"/>
              </a:xfrm>
              <a:prstGeom prst="rect">
                <a:avLst/>
              </a:prstGeom>
              <a:solidFill>
                <a:srgbClr val="0027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6" name="Arc 66"/>
              <p:cNvSpPr>
                <a:spLocks/>
              </p:cNvSpPr>
              <p:nvPr/>
            </p:nvSpPr>
            <p:spPr bwMode="auto">
              <a:xfrm>
                <a:off x="2185381" y="2535430"/>
                <a:ext cx="111760" cy="123607"/>
              </a:xfrm>
              <a:custGeom>
                <a:avLst/>
                <a:gdLst>
                  <a:gd name="T0" fmla="*/ 88 w 21600"/>
                  <a:gd name="T1" fmla="*/ 117 h 21693"/>
                  <a:gd name="T2" fmla="*/ 0 w 21600"/>
                  <a:gd name="T3" fmla="*/ 0 h 21693"/>
                  <a:gd name="T4" fmla="*/ 93 w 21600"/>
                  <a:gd name="T5" fmla="*/ 1 h 2169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93"/>
                  <a:gd name="T11" fmla="*/ 21600 w 21600"/>
                  <a:gd name="T12" fmla="*/ 21693 h 21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93" fill="none" extrusionOk="0">
                    <a:moveTo>
                      <a:pt x="20356" y="21693"/>
                    </a:moveTo>
                    <a:cubicBezTo>
                      <a:pt x="8929" y="21034"/>
                      <a:pt x="0" y="11575"/>
                      <a:pt x="0" y="129"/>
                    </a:cubicBezTo>
                    <a:cubicBezTo>
                      <a:pt x="-1" y="86"/>
                      <a:pt x="0" y="43"/>
                      <a:pt x="0" y="0"/>
                    </a:cubicBezTo>
                  </a:path>
                  <a:path w="21600" h="21693" stroke="0" extrusionOk="0">
                    <a:moveTo>
                      <a:pt x="20356" y="21693"/>
                    </a:moveTo>
                    <a:cubicBezTo>
                      <a:pt x="8929" y="21034"/>
                      <a:pt x="0" y="11575"/>
                      <a:pt x="0" y="129"/>
                    </a:cubicBezTo>
                    <a:cubicBezTo>
                      <a:pt x="-1" y="86"/>
                      <a:pt x="0" y="43"/>
                      <a:pt x="0" y="0"/>
                    </a:cubicBezTo>
                    <a:lnTo>
                      <a:pt x="21600" y="129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7" name="Arc 67"/>
              <p:cNvSpPr>
                <a:spLocks/>
              </p:cNvSpPr>
              <p:nvPr/>
            </p:nvSpPr>
            <p:spPr bwMode="auto">
              <a:xfrm>
                <a:off x="2185381" y="2531204"/>
                <a:ext cx="109356" cy="120438"/>
              </a:xfrm>
              <a:custGeom>
                <a:avLst/>
                <a:gdLst>
                  <a:gd name="T0" fmla="*/ 89 w 21598"/>
                  <a:gd name="T1" fmla="*/ 114 h 21593"/>
                  <a:gd name="T2" fmla="*/ 0 w 21598"/>
                  <a:gd name="T3" fmla="*/ 1 h 21593"/>
                  <a:gd name="T4" fmla="*/ 91 w 21598"/>
                  <a:gd name="T5" fmla="*/ 0 h 21593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593"/>
                  <a:gd name="T11" fmla="*/ 21598 w 21598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593" fill="none" extrusionOk="0">
                    <a:moveTo>
                      <a:pt x="21032" y="21592"/>
                    </a:moveTo>
                    <a:cubicBezTo>
                      <a:pt x="9430" y="21288"/>
                      <a:pt x="142" y="11870"/>
                      <a:pt x="-1" y="266"/>
                    </a:cubicBezTo>
                  </a:path>
                  <a:path w="21598" h="21593" stroke="0" extrusionOk="0">
                    <a:moveTo>
                      <a:pt x="21032" y="21592"/>
                    </a:moveTo>
                    <a:cubicBezTo>
                      <a:pt x="9430" y="21288"/>
                      <a:pt x="142" y="11870"/>
                      <a:pt x="-1" y="266"/>
                    </a:cubicBezTo>
                    <a:lnTo>
                      <a:pt x="21598" y="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8" name="Rectangle 68"/>
              <p:cNvSpPr>
                <a:spLocks noChangeArrowheads="1"/>
              </p:cNvSpPr>
              <p:nvPr/>
            </p:nvSpPr>
            <p:spPr bwMode="auto">
              <a:xfrm>
                <a:off x="3224867" y="2537543"/>
                <a:ext cx="585237" cy="358144"/>
              </a:xfrm>
              <a:prstGeom prst="rect">
                <a:avLst/>
              </a:prstGeom>
              <a:solidFill>
                <a:srgbClr val="FFC5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69" name="Arc 69"/>
              <p:cNvSpPr>
                <a:spLocks/>
              </p:cNvSpPr>
              <p:nvPr/>
            </p:nvSpPr>
            <p:spPr bwMode="auto">
              <a:xfrm>
                <a:off x="2916026" y="2534374"/>
                <a:ext cx="320859" cy="361313"/>
              </a:xfrm>
              <a:custGeom>
                <a:avLst/>
                <a:gdLst>
                  <a:gd name="T0" fmla="*/ 262 w 21600"/>
                  <a:gd name="T1" fmla="*/ 342 h 21596"/>
                  <a:gd name="T2" fmla="*/ 0 w 21600"/>
                  <a:gd name="T3" fmla="*/ 0 h 21596"/>
                  <a:gd name="T4" fmla="*/ 267 w 21600"/>
                  <a:gd name="T5" fmla="*/ 0 h 215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6"/>
                  <a:gd name="T11" fmla="*/ 21600 w 21600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6" fill="none" extrusionOk="0">
                    <a:moveTo>
                      <a:pt x="21169" y="21595"/>
                    </a:moveTo>
                    <a:cubicBezTo>
                      <a:pt x="9409" y="21361"/>
                      <a:pt x="0" y="11761"/>
                      <a:pt x="0" y="0"/>
                    </a:cubicBezTo>
                  </a:path>
                  <a:path w="21600" h="21596" stroke="0" extrusionOk="0">
                    <a:moveTo>
                      <a:pt x="21169" y="21595"/>
                    </a:moveTo>
                    <a:cubicBezTo>
                      <a:pt x="9409" y="21361"/>
                      <a:pt x="0" y="11761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5C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0" name="Arc 70"/>
              <p:cNvSpPr>
                <a:spLocks/>
              </p:cNvSpPr>
              <p:nvPr/>
            </p:nvSpPr>
            <p:spPr bwMode="auto">
              <a:xfrm>
                <a:off x="2916026" y="2532261"/>
                <a:ext cx="317254" cy="435266"/>
              </a:xfrm>
              <a:custGeom>
                <a:avLst/>
                <a:gdLst>
                  <a:gd name="T0" fmla="*/ 259 w 21600"/>
                  <a:gd name="T1" fmla="*/ 412 h 21633"/>
                  <a:gd name="T2" fmla="*/ 0 w 21600"/>
                  <a:gd name="T3" fmla="*/ 0 h 21633"/>
                  <a:gd name="T4" fmla="*/ 264 w 21600"/>
                  <a:gd name="T5" fmla="*/ 1 h 216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33"/>
                  <a:gd name="T11" fmla="*/ 21600 w 21600"/>
                  <a:gd name="T12" fmla="*/ 21633 h 216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33" fill="none" extrusionOk="0">
                    <a:moveTo>
                      <a:pt x="21163" y="21632"/>
                    </a:moveTo>
                    <a:cubicBezTo>
                      <a:pt x="9406" y="21394"/>
                      <a:pt x="0" y="11796"/>
                      <a:pt x="0" y="37"/>
                    </a:cubicBezTo>
                    <a:cubicBezTo>
                      <a:pt x="-1" y="24"/>
                      <a:pt x="0" y="12"/>
                      <a:pt x="0" y="0"/>
                    </a:cubicBezTo>
                  </a:path>
                  <a:path w="21600" h="21633" stroke="0" extrusionOk="0">
                    <a:moveTo>
                      <a:pt x="21163" y="21632"/>
                    </a:moveTo>
                    <a:cubicBezTo>
                      <a:pt x="9406" y="21394"/>
                      <a:pt x="0" y="11796"/>
                      <a:pt x="0" y="37"/>
                    </a:cubicBezTo>
                    <a:cubicBezTo>
                      <a:pt x="-1" y="24"/>
                      <a:pt x="0" y="12"/>
                      <a:pt x="0" y="0"/>
                    </a:cubicBezTo>
                    <a:lnTo>
                      <a:pt x="21600" y="37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1" name="Arc 71"/>
              <p:cNvSpPr>
                <a:spLocks/>
              </p:cNvSpPr>
              <p:nvPr/>
            </p:nvSpPr>
            <p:spPr bwMode="auto">
              <a:xfrm>
                <a:off x="3799289" y="2534374"/>
                <a:ext cx="304035" cy="354975"/>
              </a:xfrm>
              <a:custGeom>
                <a:avLst/>
                <a:gdLst>
                  <a:gd name="T0" fmla="*/ 253 w 22013"/>
                  <a:gd name="T1" fmla="*/ 0 h 21600"/>
                  <a:gd name="T2" fmla="*/ 0 w 22013"/>
                  <a:gd name="T3" fmla="*/ 336 h 21600"/>
                  <a:gd name="T4" fmla="*/ 5 w 220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13"/>
                  <a:gd name="T10" fmla="*/ 0 h 21600"/>
                  <a:gd name="T11" fmla="*/ 22013 w 220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13" h="21600" fill="none" extrusionOk="0">
                    <a:moveTo>
                      <a:pt x="22013" y="0"/>
                    </a:moveTo>
                    <a:cubicBezTo>
                      <a:pt x="22013" y="11929"/>
                      <a:pt x="12342" y="21600"/>
                      <a:pt x="413" y="21600"/>
                    </a:cubicBezTo>
                    <a:cubicBezTo>
                      <a:pt x="275" y="21600"/>
                      <a:pt x="137" y="21598"/>
                      <a:pt x="-1" y="21596"/>
                    </a:cubicBezTo>
                  </a:path>
                  <a:path w="22013" h="21600" stroke="0" extrusionOk="0">
                    <a:moveTo>
                      <a:pt x="22013" y="0"/>
                    </a:moveTo>
                    <a:cubicBezTo>
                      <a:pt x="22013" y="11929"/>
                      <a:pt x="12342" y="21600"/>
                      <a:pt x="413" y="21600"/>
                    </a:cubicBezTo>
                    <a:cubicBezTo>
                      <a:pt x="275" y="21600"/>
                      <a:pt x="137" y="21598"/>
                      <a:pt x="-1" y="21596"/>
                    </a:cubicBez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FFC5C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2" name="Arc 72"/>
              <p:cNvSpPr>
                <a:spLocks/>
              </p:cNvSpPr>
              <p:nvPr/>
            </p:nvSpPr>
            <p:spPr bwMode="auto">
              <a:xfrm>
                <a:off x="3802894" y="2532261"/>
                <a:ext cx="295623" cy="435266"/>
              </a:xfrm>
              <a:custGeom>
                <a:avLst/>
                <a:gdLst>
                  <a:gd name="T0" fmla="*/ 246 w 21600"/>
                  <a:gd name="T1" fmla="*/ 0 h 21637"/>
                  <a:gd name="T2" fmla="*/ 0 w 21600"/>
                  <a:gd name="T3" fmla="*/ 412 h 21637"/>
                  <a:gd name="T4" fmla="*/ 0 w 21600"/>
                  <a:gd name="T5" fmla="*/ 1 h 2163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37"/>
                  <a:gd name="T11" fmla="*/ 21600 w 21600"/>
                  <a:gd name="T12" fmla="*/ 21637 h 216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37" fill="none" extrusionOk="0">
                    <a:moveTo>
                      <a:pt x="21599" y="0"/>
                    </a:moveTo>
                    <a:cubicBezTo>
                      <a:pt x="21599" y="12"/>
                      <a:pt x="21600" y="24"/>
                      <a:pt x="21600" y="37"/>
                    </a:cubicBezTo>
                    <a:cubicBezTo>
                      <a:pt x="21600" y="11966"/>
                      <a:pt x="11929" y="21636"/>
                      <a:pt x="0" y="21637"/>
                    </a:cubicBezTo>
                  </a:path>
                  <a:path w="21600" h="21637" stroke="0" extrusionOk="0">
                    <a:moveTo>
                      <a:pt x="21599" y="0"/>
                    </a:moveTo>
                    <a:cubicBezTo>
                      <a:pt x="21599" y="12"/>
                      <a:pt x="21600" y="24"/>
                      <a:pt x="21600" y="37"/>
                    </a:cubicBezTo>
                    <a:cubicBezTo>
                      <a:pt x="21600" y="11966"/>
                      <a:pt x="11929" y="21636"/>
                      <a:pt x="0" y="21637"/>
                    </a:cubicBezTo>
                    <a:lnTo>
                      <a:pt x="0" y="37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3" name="Rectangle 73"/>
              <p:cNvSpPr>
                <a:spLocks noChangeArrowheads="1"/>
              </p:cNvSpPr>
              <p:nvPr/>
            </p:nvSpPr>
            <p:spPr bwMode="auto">
              <a:xfrm>
                <a:off x="3299374" y="2537543"/>
                <a:ext cx="441031" cy="233480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4" name="Arc 74" descr="50%"/>
              <p:cNvSpPr>
                <a:spLocks/>
              </p:cNvSpPr>
              <p:nvPr/>
            </p:nvSpPr>
            <p:spPr bwMode="auto">
              <a:xfrm>
                <a:off x="3068644" y="2533317"/>
                <a:ext cx="240344" cy="237706"/>
              </a:xfrm>
              <a:custGeom>
                <a:avLst/>
                <a:gdLst>
                  <a:gd name="T0" fmla="*/ 196 w 21600"/>
                  <a:gd name="T1" fmla="*/ 225 h 21597"/>
                  <a:gd name="T2" fmla="*/ 0 w 21600"/>
                  <a:gd name="T3" fmla="*/ 0 h 21597"/>
                  <a:gd name="T4" fmla="*/ 200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21215" y="21596"/>
                    </a:moveTo>
                    <a:cubicBezTo>
                      <a:pt x="9437" y="21386"/>
                      <a:pt x="0" y="11779"/>
                      <a:pt x="0" y="0"/>
                    </a:cubicBezTo>
                  </a:path>
                  <a:path w="21600" h="21597" stroke="0" extrusionOk="0">
                    <a:moveTo>
                      <a:pt x="21215" y="21596"/>
                    </a:moveTo>
                    <a:cubicBezTo>
                      <a:pt x="9437" y="21386"/>
                      <a:pt x="0" y="1177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pattFill prst="pct50">
                <a:fgClr>
                  <a:srgbClr val="FF0000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5" name="Arc 75"/>
              <p:cNvSpPr>
                <a:spLocks/>
              </p:cNvSpPr>
              <p:nvPr/>
            </p:nvSpPr>
            <p:spPr bwMode="auto">
              <a:xfrm>
                <a:off x="3068644" y="2530148"/>
                <a:ext cx="236738" cy="234537"/>
              </a:xfrm>
              <a:custGeom>
                <a:avLst/>
                <a:gdLst>
                  <a:gd name="T0" fmla="*/ 197 w 21598"/>
                  <a:gd name="T1" fmla="*/ 222 h 21600"/>
                  <a:gd name="T2" fmla="*/ 0 w 21598"/>
                  <a:gd name="T3" fmla="*/ 3 h 21600"/>
                  <a:gd name="T4" fmla="*/ 197 w 215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600"/>
                  <a:gd name="T11" fmla="*/ 21598 w 215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600" fill="none" extrusionOk="0">
                    <a:moveTo>
                      <a:pt x="21598" y="21600"/>
                    </a:moveTo>
                    <a:cubicBezTo>
                      <a:pt x="9775" y="21600"/>
                      <a:pt x="150" y="12096"/>
                      <a:pt x="-1" y="275"/>
                    </a:cubicBezTo>
                  </a:path>
                  <a:path w="21598" h="21600" stroke="0" extrusionOk="0">
                    <a:moveTo>
                      <a:pt x="21598" y="21600"/>
                    </a:moveTo>
                    <a:cubicBezTo>
                      <a:pt x="9775" y="21600"/>
                      <a:pt x="150" y="12096"/>
                      <a:pt x="-1" y="275"/>
                    </a:cubicBezTo>
                    <a:lnTo>
                      <a:pt x="21598" y="0"/>
                    </a:lnTo>
                    <a:close/>
                  </a:path>
                </a:pathLst>
              </a:custGeom>
              <a:solidFill>
                <a:srgbClr val="FC0128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6" name="Arc 76" descr="50%"/>
              <p:cNvSpPr>
                <a:spLocks/>
              </p:cNvSpPr>
              <p:nvPr/>
            </p:nvSpPr>
            <p:spPr bwMode="auto">
              <a:xfrm>
                <a:off x="3729589" y="2533317"/>
                <a:ext cx="224721" cy="237706"/>
              </a:xfrm>
              <a:custGeom>
                <a:avLst/>
                <a:gdLst>
                  <a:gd name="T0" fmla="*/ 187 w 22456"/>
                  <a:gd name="T1" fmla="*/ 0 h 21600"/>
                  <a:gd name="T2" fmla="*/ 0 w 22456"/>
                  <a:gd name="T3" fmla="*/ 225 h 21600"/>
                  <a:gd name="T4" fmla="*/ 7 w 2245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456"/>
                  <a:gd name="T10" fmla="*/ 0 h 21600"/>
                  <a:gd name="T11" fmla="*/ 22456 w 2245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56" h="21600" fill="none" extrusionOk="0">
                    <a:moveTo>
                      <a:pt x="22456" y="0"/>
                    </a:moveTo>
                    <a:cubicBezTo>
                      <a:pt x="22456" y="11929"/>
                      <a:pt x="12785" y="21600"/>
                      <a:pt x="856" y="21600"/>
                    </a:cubicBezTo>
                    <a:cubicBezTo>
                      <a:pt x="570" y="21600"/>
                      <a:pt x="285" y="21594"/>
                      <a:pt x="-1" y="21583"/>
                    </a:cubicBezTo>
                  </a:path>
                  <a:path w="22456" h="21600" stroke="0" extrusionOk="0">
                    <a:moveTo>
                      <a:pt x="22456" y="0"/>
                    </a:moveTo>
                    <a:cubicBezTo>
                      <a:pt x="22456" y="11929"/>
                      <a:pt x="12785" y="21600"/>
                      <a:pt x="856" y="21600"/>
                    </a:cubicBezTo>
                    <a:cubicBezTo>
                      <a:pt x="570" y="21600"/>
                      <a:pt x="285" y="21594"/>
                      <a:pt x="-1" y="21583"/>
                    </a:cubicBezTo>
                    <a:lnTo>
                      <a:pt x="856" y="0"/>
                    </a:lnTo>
                    <a:close/>
                  </a:path>
                </a:pathLst>
              </a:custGeom>
              <a:pattFill prst="pct50">
                <a:fgClr>
                  <a:srgbClr val="FF0000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7" name="Arc 77"/>
              <p:cNvSpPr>
                <a:spLocks/>
              </p:cNvSpPr>
              <p:nvPr/>
            </p:nvSpPr>
            <p:spPr bwMode="auto">
              <a:xfrm>
                <a:off x="3723580" y="2530148"/>
                <a:ext cx="223520" cy="237706"/>
              </a:xfrm>
              <a:custGeom>
                <a:avLst/>
                <a:gdLst>
                  <a:gd name="T0" fmla="*/ 186 w 22016"/>
                  <a:gd name="T1" fmla="*/ 4 h 21600"/>
                  <a:gd name="T2" fmla="*/ 0 w 22016"/>
                  <a:gd name="T3" fmla="*/ 225 h 21600"/>
                  <a:gd name="T4" fmla="*/ 4 w 220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16"/>
                  <a:gd name="T10" fmla="*/ 0 h 21600"/>
                  <a:gd name="T11" fmla="*/ 22016 w 220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16" h="21600" fill="none" extrusionOk="0">
                    <a:moveTo>
                      <a:pt x="22016" y="341"/>
                    </a:moveTo>
                    <a:cubicBezTo>
                      <a:pt x="21830" y="12135"/>
                      <a:pt x="12215" y="21599"/>
                      <a:pt x="419" y="21600"/>
                    </a:cubicBezTo>
                    <a:cubicBezTo>
                      <a:pt x="279" y="21600"/>
                      <a:pt x="139" y="21598"/>
                      <a:pt x="0" y="21595"/>
                    </a:cubicBezTo>
                  </a:path>
                  <a:path w="22016" h="21600" stroke="0" extrusionOk="0">
                    <a:moveTo>
                      <a:pt x="22016" y="341"/>
                    </a:moveTo>
                    <a:cubicBezTo>
                      <a:pt x="21830" y="12135"/>
                      <a:pt x="12215" y="21599"/>
                      <a:pt x="419" y="21600"/>
                    </a:cubicBezTo>
                    <a:cubicBezTo>
                      <a:pt x="279" y="21600"/>
                      <a:pt x="139" y="21598"/>
                      <a:pt x="0" y="21595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FC0128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8" name="Arc 78"/>
              <p:cNvSpPr>
                <a:spLocks/>
              </p:cNvSpPr>
              <p:nvPr/>
            </p:nvSpPr>
            <p:spPr bwMode="auto">
              <a:xfrm>
                <a:off x="3037399" y="2533317"/>
                <a:ext cx="118970" cy="191221"/>
              </a:xfrm>
              <a:custGeom>
                <a:avLst/>
                <a:gdLst>
                  <a:gd name="T0" fmla="*/ 94 w 21600"/>
                  <a:gd name="T1" fmla="*/ 181 h 21568"/>
                  <a:gd name="T2" fmla="*/ 0 w 21600"/>
                  <a:gd name="T3" fmla="*/ 0 h 21568"/>
                  <a:gd name="T4" fmla="*/ 99 w 21600"/>
                  <a:gd name="T5" fmla="*/ 0 h 215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68"/>
                  <a:gd name="T11" fmla="*/ 21600 w 21600"/>
                  <a:gd name="T12" fmla="*/ 21568 h 215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68" fill="none" extrusionOk="0">
                    <a:moveTo>
                      <a:pt x="20432" y="21568"/>
                    </a:moveTo>
                    <a:cubicBezTo>
                      <a:pt x="8973" y="20948"/>
                      <a:pt x="0" y="11475"/>
                      <a:pt x="0" y="0"/>
                    </a:cubicBezTo>
                  </a:path>
                  <a:path w="21600" h="21568" stroke="0" extrusionOk="0">
                    <a:moveTo>
                      <a:pt x="20432" y="21568"/>
                    </a:moveTo>
                    <a:cubicBezTo>
                      <a:pt x="8973" y="20948"/>
                      <a:pt x="0" y="11475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79" name="Arc 79"/>
              <p:cNvSpPr>
                <a:spLocks/>
              </p:cNvSpPr>
              <p:nvPr/>
            </p:nvSpPr>
            <p:spPr bwMode="auto">
              <a:xfrm>
                <a:off x="3037399" y="2531204"/>
                <a:ext cx="116567" cy="177487"/>
              </a:xfrm>
              <a:custGeom>
                <a:avLst/>
                <a:gdLst>
                  <a:gd name="T0" fmla="*/ 95 w 21598"/>
                  <a:gd name="T1" fmla="*/ 168 h 21596"/>
                  <a:gd name="T2" fmla="*/ 0 w 21598"/>
                  <a:gd name="T3" fmla="*/ 2 h 21596"/>
                  <a:gd name="T4" fmla="*/ 97 w 21598"/>
                  <a:gd name="T5" fmla="*/ 0 h 21596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596"/>
                  <a:gd name="T11" fmla="*/ 21598 w 21598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596" fill="none" extrusionOk="0">
                    <a:moveTo>
                      <a:pt x="21199" y="21596"/>
                    </a:moveTo>
                    <a:cubicBezTo>
                      <a:pt x="9533" y="21381"/>
                      <a:pt x="146" y="11939"/>
                      <a:pt x="-1" y="272"/>
                    </a:cubicBezTo>
                  </a:path>
                  <a:path w="21598" h="21596" stroke="0" extrusionOk="0">
                    <a:moveTo>
                      <a:pt x="21199" y="21596"/>
                    </a:moveTo>
                    <a:cubicBezTo>
                      <a:pt x="9533" y="21381"/>
                      <a:pt x="146" y="11939"/>
                      <a:pt x="-1" y="272"/>
                    </a:cubicBezTo>
                    <a:lnTo>
                      <a:pt x="21598" y="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0" name="Arc 80" descr="50%"/>
              <p:cNvSpPr>
                <a:spLocks/>
              </p:cNvSpPr>
              <p:nvPr/>
            </p:nvSpPr>
            <p:spPr bwMode="auto">
              <a:xfrm>
                <a:off x="3143151" y="2534374"/>
                <a:ext cx="117768" cy="180657"/>
              </a:xfrm>
              <a:custGeom>
                <a:avLst/>
                <a:gdLst>
                  <a:gd name="T0" fmla="*/ 98 w 22840"/>
                  <a:gd name="T1" fmla="*/ 0 h 21689"/>
                  <a:gd name="T2" fmla="*/ 0 w 22840"/>
                  <a:gd name="T3" fmla="*/ 171 h 21689"/>
                  <a:gd name="T4" fmla="*/ 5 w 22840"/>
                  <a:gd name="T5" fmla="*/ 1 h 21689"/>
                  <a:gd name="T6" fmla="*/ 0 60000 65536"/>
                  <a:gd name="T7" fmla="*/ 0 60000 65536"/>
                  <a:gd name="T8" fmla="*/ 0 60000 65536"/>
                  <a:gd name="T9" fmla="*/ 0 w 22840"/>
                  <a:gd name="T10" fmla="*/ 0 h 21689"/>
                  <a:gd name="T11" fmla="*/ 22840 w 22840"/>
                  <a:gd name="T12" fmla="*/ 21689 h 216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840" h="21689" fill="none" extrusionOk="0">
                    <a:moveTo>
                      <a:pt x="22839" y="0"/>
                    </a:moveTo>
                    <a:cubicBezTo>
                      <a:pt x="22839" y="29"/>
                      <a:pt x="22840" y="59"/>
                      <a:pt x="22840" y="89"/>
                    </a:cubicBezTo>
                    <a:cubicBezTo>
                      <a:pt x="22840" y="12018"/>
                      <a:pt x="13169" y="21689"/>
                      <a:pt x="1240" y="21689"/>
                    </a:cubicBezTo>
                    <a:cubicBezTo>
                      <a:pt x="826" y="21689"/>
                      <a:pt x="412" y="21677"/>
                      <a:pt x="-1" y="21653"/>
                    </a:cubicBezTo>
                  </a:path>
                  <a:path w="22840" h="21689" stroke="0" extrusionOk="0">
                    <a:moveTo>
                      <a:pt x="22839" y="0"/>
                    </a:moveTo>
                    <a:cubicBezTo>
                      <a:pt x="22839" y="29"/>
                      <a:pt x="22840" y="59"/>
                      <a:pt x="22840" y="89"/>
                    </a:cubicBezTo>
                    <a:cubicBezTo>
                      <a:pt x="22840" y="12018"/>
                      <a:pt x="13169" y="21689"/>
                      <a:pt x="1240" y="21689"/>
                    </a:cubicBezTo>
                    <a:cubicBezTo>
                      <a:pt x="826" y="21689"/>
                      <a:pt x="412" y="21677"/>
                      <a:pt x="-1" y="21653"/>
                    </a:cubicBezTo>
                    <a:lnTo>
                      <a:pt x="1240" y="89"/>
                    </a:lnTo>
                    <a:close/>
                  </a:path>
                </a:pathLst>
              </a:custGeom>
              <a:pattFill prst="pct50">
                <a:fgClr>
                  <a:srgbClr val="0000FF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1" name="Arc 81"/>
              <p:cNvSpPr>
                <a:spLocks/>
              </p:cNvSpPr>
              <p:nvPr/>
            </p:nvSpPr>
            <p:spPr bwMode="auto">
              <a:xfrm>
                <a:off x="3140747" y="2531204"/>
                <a:ext cx="124979" cy="194391"/>
              </a:xfrm>
              <a:custGeom>
                <a:avLst/>
                <a:gdLst>
                  <a:gd name="T0" fmla="*/ 104 w 22363"/>
                  <a:gd name="T1" fmla="*/ 3 h 21600"/>
                  <a:gd name="T2" fmla="*/ 0 w 22363"/>
                  <a:gd name="T3" fmla="*/ 184 h 21600"/>
                  <a:gd name="T4" fmla="*/ 4 w 2236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3"/>
                  <a:gd name="T10" fmla="*/ 0 h 21600"/>
                  <a:gd name="T11" fmla="*/ 22363 w 2236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3" h="21600" fill="none" extrusionOk="0">
                    <a:moveTo>
                      <a:pt x="22363" y="334"/>
                    </a:moveTo>
                    <a:cubicBezTo>
                      <a:pt x="22180" y="12131"/>
                      <a:pt x="12565" y="21599"/>
                      <a:pt x="766" y="21600"/>
                    </a:cubicBezTo>
                    <a:cubicBezTo>
                      <a:pt x="510" y="21600"/>
                      <a:pt x="255" y="21595"/>
                      <a:pt x="-1" y="21586"/>
                    </a:cubicBezTo>
                  </a:path>
                  <a:path w="22363" h="21600" stroke="0" extrusionOk="0">
                    <a:moveTo>
                      <a:pt x="22363" y="334"/>
                    </a:moveTo>
                    <a:cubicBezTo>
                      <a:pt x="22180" y="12131"/>
                      <a:pt x="12565" y="21599"/>
                      <a:pt x="766" y="21600"/>
                    </a:cubicBezTo>
                    <a:cubicBezTo>
                      <a:pt x="510" y="21600"/>
                      <a:pt x="255" y="21595"/>
                      <a:pt x="-1" y="21586"/>
                    </a:cubicBez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2" name="Rectangle 82"/>
              <p:cNvSpPr>
                <a:spLocks noChangeArrowheads="1"/>
              </p:cNvSpPr>
              <p:nvPr/>
            </p:nvSpPr>
            <p:spPr bwMode="auto">
              <a:xfrm>
                <a:off x="3111906" y="2537543"/>
                <a:ext cx="168241" cy="121494"/>
              </a:xfrm>
              <a:prstGeom prst="rect">
                <a:avLst/>
              </a:prstGeom>
              <a:solidFill>
                <a:srgbClr val="0027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3" name="Arc 83"/>
              <p:cNvSpPr>
                <a:spLocks/>
              </p:cNvSpPr>
              <p:nvPr/>
            </p:nvSpPr>
            <p:spPr bwMode="auto">
              <a:xfrm>
                <a:off x="3269331" y="2534374"/>
                <a:ext cx="108155" cy="124664"/>
              </a:xfrm>
              <a:custGeom>
                <a:avLst/>
                <a:gdLst>
                  <a:gd name="T0" fmla="*/ 90 w 23142"/>
                  <a:gd name="T1" fmla="*/ 0 h 21730"/>
                  <a:gd name="T2" fmla="*/ 0 w 23142"/>
                  <a:gd name="T3" fmla="*/ 118 h 21730"/>
                  <a:gd name="T4" fmla="*/ 6 w 23142"/>
                  <a:gd name="T5" fmla="*/ 1 h 21730"/>
                  <a:gd name="T6" fmla="*/ 0 60000 65536"/>
                  <a:gd name="T7" fmla="*/ 0 60000 65536"/>
                  <a:gd name="T8" fmla="*/ 0 60000 65536"/>
                  <a:gd name="T9" fmla="*/ 0 w 23142"/>
                  <a:gd name="T10" fmla="*/ 0 h 21730"/>
                  <a:gd name="T11" fmla="*/ 23142 w 23142"/>
                  <a:gd name="T12" fmla="*/ 21730 h 217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42" h="21730" fill="none" extrusionOk="0">
                    <a:moveTo>
                      <a:pt x="23141" y="0"/>
                    </a:moveTo>
                    <a:cubicBezTo>
                      <a:pt x="23141" y="43"/>
                      <a:pt x="23142" y="86"/>
                      <a:pt x="23142" y="130"/>
                    </a:cubicBezTo>
                    <a:cubicBezTo>
                      <a:pt x="23142" y="12059"/>
                      <a:pt x="13471" y="21730"/>
                      <a:pt x="1542" y="21730"/>
                    </a:cubicBezTo>
                    <a:cubicBezTo>
                      <a:pt x="1027" y="21730"/>
                      <a:pt x="513" y="21711"/>
                      <a:pt x="0" y="21674"/>
                    </a:cubicBezTo>
                  </a:path>
                  <a:path w="23142" h="21730" stroke="0" extrusionOk="0">
                    <a:moveTo>
                      <a:pt x="23141" y="0"/>
                    </a:moveTo>
                    <a:cubicBezTo>
                      <a:pt x="23141" y="43"/>
                      <a:pt x="23142" y="86"/>
                      <a:pt x="23142" y="130"/>
                    </a:cubicBezTo>
                    <a:cubicBezTo>
                      <a:pt x="23142" y="12059"/>
                      <a:pt x="13471" y="21730"/>
                      <a:pt x="1542" y="21730"/>
                    </a:cubicBezTo>
                    <a:cubicBezTo>
                      <a:pt x="1027" y="21730"/>
                      <a:pt x="513" y="21711"/>
                      <a:pt x="0" y="21674"/>
                    </a:cubicBezTo>
                    <a:lnTo>
                      <a:pt x="1542" y="130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4" name="Arc 84"/>
              <p:cNvSpPr>
                <a:spLocks/>
              </p:cNvSpPr>
              <p:nvPr/>
            </p:nvSpPr>
            <p:spPr bwMode="auto">
              <a:xfrm>
                <a:off x="3270533" y="2531204"/>
                <a:ext cx="102146" cy="120438"/>
              </a:xfrm>
              <a:custGeom>
                <a:avLst/>
                <a:gdLst>
                  <a:gd name="T0" fmla="*/ 85 w 22545"/>
                  <a:gd name="T1" fmla="*/ 1 h 21600"/>
                  <a:gd name="T2" fmla="*/ 0 w 22545"/>
                  <a:gd name="T3" fmla="*/ 114 h 21600"/>
                  <a:gd name="T4" fmla="*/ 4 w 225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45"/>
                  <a:gd name="T10" fmla="*/ 0 h 21600"/>
                  <a:gd name="T11" fmla="*/ 22545 w 225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45" h="21600" fill="none" extrusionOk="0">
                    <a:moveTo>
                      <a:pt x="22545" y="270"/>
                    </a:moveTo>
                    <a:cubicBezTo>
                      <a:pt x="22397" y="12093"/>
                      <a:pt x="12771" y="21599"/>
                      <a:pt x="947" y="21600"/>
                    </a:cubicBezTo>
                    <a:cubicBezTo>
                      <a:pt x="631" y="21600"/>
                      <a:pt x="315" y="21593"/>
                      <a:pt x="-1" y="21579"/>
                    </a:cubicBezTo>
                  </a:path>
                  <a:path w="22545" h="21600" stroke="0" extrusionOk="0">
                    <a:moveTo>
                      <a:pt x="22545" y="270"/>
                    </a:moveTo>
                    <a:cubicBezTo>
                      <a:pt x="22397" y="12093"/>
                      <a:pt x="12771" y="21599"/>
                      <a:pt x="947" y="21600"/>
                    </a:cubicBezTo>
                    <a:cubicBezTo>
                      <a:pt x="631" y="21600"/>
                      <a:pt x="315" y="21593"/>
                      <a:pt x="-1" y="21579"/>
                    </a:cubicBezTo>
                    <a:lnTo>
                      <a:pt x="947" y="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5" name="Arc 85" descr="50%"/>
              <p:cNvSpPr>
                <a:spLocks/>
              </p:cNvSpPr>
              <p:nvPr/>
            </p:nvSpPr>
            <p:spPr bwMode="auto">
              <a:xfrm>
                <a:off x="3879804" y="2534374"/>
                <a:ext cx="116567" cy="180657"/>
              </a:xfrm>
              <a:custGeom>
                <a:avLst/>
                <a:gdLst>
                  <a:gd name="T0" fmla="*/ 97 w 22425"/>
                  <a:gd name="T1" fmla="*/ 0 h 21689"/>
                  <a:gd name="T2" fmla="*/ 0 w 22425"/>
                  <a:gd name="T3" fmla="*/ 171 h 21689"/>
                  <a:gd name="T4" fmla="*/ 4 w 22425"/>
                  <a:gd name="T5" fmla="*/ 1 h 21689"/>
                  <a:gd name="T6" fmla="*/ 0 60000 65536"/>
                  <a:gd name="T7" fmla="*/ 0 60000 65536"/>
                  <a:gd name="T8" fmla="*/ 0 60000 65536"/>
                  <a:gd name="T9" fmla="*/ 0 w 22425"/>
                  <a:gd name="T10" fmla="*/ 0 h 21689"/>
                  <a:gd name="T11" fmla="*/ 22425 w 22425"/>
                  <a:gd name="T12" fmla="*/ 21689 h 216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5" h="21689" fill="none" extrusionOk="0">
                    <a:moveTo>
                      <a:pt x="22424" y="0"/>
                    </a:moveTo>
                    <a:cubicBezTo>
                      <a:pt x="22424" y="29"/>
                      <a:pt x="22425" y="59"/>
                      <a:pt x="22425" y="89"/>
                    </a:cubicBezTo>
                    <a:cubicBezTo>
                      <a:pt x="22425" y="12018"/>
                      <a:pt x="12754" y="21689"/>
                      <a:pt x="825" y="21689"/>
                    </a:cubicBezTo>
                    <a:cubicBezTo>
                      <a:pt x="549" y="21689"/>
                      <a:pt x="274" y="21683"/>
                      <a:pt x="-1" y="21673"/>
                    </a:cubicBezTo>
                  </a:path>
                  <a:path w="22425" h="21689" stroke="0" extrusionOk="0">
                    <a:moveTo>
                      <a:pt x="22424" y="0"/>
                    </a:moveTo>
                    <a:cubicBezTo>
                      <a:pt x="22424" y="29"/>
                      <a:pt x="22425" y="59"/>
                      <a:pt x="22425" y="89"/>
                    </a:cubicBezTo>
                    <a:cubicBezTo>
                      <a:pt x="22425" y="12018"/>
                      <a:pt x="12754" y="21689"/>
                      <a:pt x="825" y="21689"/>
                    </a:cubicBezTo>
                    <a:cubicBezTo>
                      <a:pt x="549" y="21689"/>
                      <a:pt x="274" y="21683"/>
                      <a:pt x="-1" y="21673"/>
                    </a:cubicBezTo>
                    <a:lnTo>
                      <a:pt x="825" y="89"/>
                    </a:lnTo>
                    <a:close/>
                  </a:path>
                </a:pathLst>
              </a:custGeom>
              <a:pattFill prst="pct50">
                <a:fgClr>
                  <a:srgbClr val="0000FF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6" name="Arc 86"/>
              <p:cNvSpPr>
                <a:spLocks/>
              </p:cNvSpPr>
              <p:nvPr/>
            </p:nvSpPr>
            <p:spPr bwMode="auto">
              <a:xfrm>
                <a:off x="3878602" y="2530148"/>
                <a:ext cx="132189" cy="195447"/>
              </a:xfrm>
              <a:custGeom>
                <a:avLst/>
                <a:gdLst>
                  <a:gd name="T0" fmla="*/ 110 w 22077"/>
                  <a:gd name="T1" fmla="*/ 0 h 21683"/>
                  <a:gd name="T2" fmla="*/ 0 w 22077"/>
                  <a:gd name="T3" fmla="*/ 185 h 21683"/>
                  <a:gd name="T4" fmla="*/ 2 w 22077"/>
                  <a:gd name="T5" fmla="*/ 1 h 21683"/>
                  <a:gd name="T6" fmla="*/ 0 60000 65536"/>
                  <a:gd name="T7" fmla="*/ 0 60000 65536"/>
                  <a:gd name="T8" fmla="*/ 0 60000 65536"/>
                  <a:gd name="T9" fmla="*/ 0 w 22077"/>
                  <a:gd name="T10" fmla="*/ 0 h 21683"/>
                  <a:gd name="T11" fmla="*/ 22077 w 22077"/>
                  <a:gd name="T12" fmla="*/ 21683 h 21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77" h="21683" fill="none" extrusionOk="0">
                    <a:moveTo>
                      <a:pt x="22076" y="0"/>
                    </a:moveTo>
                    <a:cubicBezTo>
                      <a:pt x="22076" y="27"/>
                      <a:pt x="22077" y="55"/>
                      <a:pt x="22077" y="83"/>
                    </a:cubicBezTo>
                    <a:cubicBezTo>
                      <a:pt x="22077" y="12012"/>
                      <a:pt x="12406" y="21683"/>
                      <a:pt x="477" y="21683"/>
                    </a:cubicBezTo>
                    <a:cubicBezTo>
                      <a:pt x="317" y="21683"/>
                      <a:pt x="158" y="21681"/>
                      <a:pt x="0" y="21677"/>
                    </a:cubicBezTo>
                  </a:path>
                  <a:path w="22077" h="21683" stroke="0" extrusionOk="0">
                    <a:moveTo>
                      <a:pt x="22076" y="0"/>
                    </a:moveTo>
                    <a:cubicBezTo>
                      <a:pt x="22076" y="27"/>
                      <a:pt x="22077" y="55"/>
                      <a:pt x="22077" y="83"/>
                    </a:cubicBezTo>
                    <a:cubicBezTo>
                      <a:pt x="22077" y="12012"/>
                      <a:pt x="12406" y="21683"/>
                      <a:pt x="477" y="21683"/>
                    </a:cubicBezTo>
                    <a:cubicBezTo>
                      <a:pt x="317" y="21683"/>
                      <a:pt x="158" y="21681"/>
                      <a:pt x="0" y="21677"/>
                    </a:cubicBezTo>
                    <a:lnTo>
                      <a:pt x="477" y="83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7" name="Arc 87" descr="50%"/>
              <p:cNvSpPr>
                <a:spLocks/>
              </p:cNvSpPr>
              <p:nvPr/>
            </p:nvSpPr>
            <p:spPr bwMode="auto">
              <a:xfrm>
                <a:off x="3771649" y="2534374"/>
                <a:ext cx="120172" cy="180657"/>
              </a:xfrm>
              <a:custGeom>
                <a:avLst/>
                <a:gdLst>
                  <a:gd name="T0" fmla="*/ 96 w 21600"/>
                  <a:gd name="T1" fmla="*/ 171 h 21670"/>
                  <a:gd name="T2" fmla="*/ 0 w 21600"/>
                  <a:gd name="T3" fmla="*/ 0 h 21670"/>
                  <a:gd name="T4" fmla="*/ 100 w 21600"/>
                  <a:gd name="T5" fmla="*/ 1 h 216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70"/>
                  <a:gd name="T11" fmla="*/ 21600 w 21600"/>
                  <a:gd name="T12" fmla="*/ 21670 h 216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70" fill="none" extrusionOk="0">
                    <a:moveTo>
                      <a:pt x="20697" y="21670"/>
                    </a:moveTo>
                    <a:cubicBezTo>
                      <a:pt x="9129" y="21186"/>
                      <a:pt x="0" y="11667"/>
                      <a:pt x="0" y="89"/>
                    </a:cubicBezTo>
                    <a:cubicBezTo>
                      <a:pt x="-1" y="59"/>
                      <a:pt x="0" y="29"/>
                      <a:pt x="0" y="0"/>
                    </a:cubicBezTo>
                  </a:path>
                  <a:path w="21600" h="21670" stroke="0" extrusionOk="0">
                    <a:moveTo>
                      <a:pt x="20697" y="21670"/>
                    </a:moveTo>
                    <a:cubicBezTo>
                      <a:pt x="9129" y="21186"/>
                      <a:pt x="0" y="11667"/>
                      <a:pt x="0" y="89"/>
                    </a:cubicBezTo>
                    <a:cubicBezTo>
                      <a:pt x="-1" y="59"/>
                      <a:pt x="0" y="29"/>
                      <a:pt x="0" y="0"/>
                    </a:cubicBezTo>
                    <a:lnTo>
                      <a:pt x="21600" y="89"/>
                    </a:lnTo>
                    <a:close/>
                  </a:path>
                </a:pathLst>
              </a:custGeom>
              <a:pattFill prst="pct50">
                <a:fgClr>
                  <a:srgbClr val="0000FF"/>
                </a:fgClr>
                <a:bgClr>
                  <a:srgbClr val="FFFFFF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8" name="Arc 88"/>
              <p:cNvSpPr>
                <a:spLocks/>
              </p:cNvSpPr>
              <p:nvPr/>
            </p:nvSpPr>
            <p:spPr bwMode="auto">
              <a:xfrm>
                <a:off x="3772851" y="2531204"/>
                <a:ext cx="129786" cy="195447"/>
              </a:xfrm>
              <a:custGeom>
                <a:avLst/>
                <a:gdLst>
                  <a:gd name="T0" fmla="*/ 106 w 21597"/>
                  <a:gd name="T1" fmla="*/ 185 h 21595"/>
                  <a:gd name="T2" fmla="*/ 0 w 21597"/>
                  <a:gd name="T3" fmla="*/ 3 h 21595"/>
                  <a:gd name="T4" fmla="*/ 108 w 21597"/>
                  <a:gd name="T5" fmla="*/ 0 h 21595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95"/>
                  <a:gd name="T11" fmla="*/ 21597 w 21597"/>
                  <a:gd name="T12" fmla="*/ 21595 h 215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95" fill="none" extrusionOk="0">
                    <a:moveTo>
                      <a:pt x="21124" y="21594"/>
                    </a:moveTo>
                    <a:cubicBezTo>
                      <a:pt x="9509" y="21340"/>
                      <a:pt x="176" y="11944"/>
                      <a:pt x="-1" y="329"/>
                    </a:cubicBezTo>
                  </a:path>
                  <a:path w="21597" h="21595" stroke="0" extrusionOk="0">
                    <a:moveTo>
                      <a:pt x="21124" y="21594"/>
                    </a:moveTo>
                    <a:cubicBezTo>
                      <a:pt x="9509" y="21340"/>
                      <a:pt x="176" y="11944"/>
                      <a:pt x="-1" y="329"/>
                    </a:cubicBezTo>
                    <a:lnTo>
                      <a:pt x="21597" y="0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89" name="Rectangle 89"/>
              <p:cNvSpPr>
                <a:spLocks noChangeArrowheads="1"/>
              </p:cNvSpPr>
              <p:nvPr/>
            </p:nvSpPr>
            <p:spPr bwMode="auto">
              <a:xfrm>
                <a:off x="3753623" y="2537543"/>
                <a:ext cx="171846" cy="121494"/>
              </a:xfrm>
              <a:prstGeom prst="rect">
                <a:avLst/>
              </a:prstGeom>
              <a:solidFill>
                <a:srgbClr val="0027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90" name="Rectangle 90" descr="50%"/>
              <p:cNvSpPr>
                <a:spLocks noChangeArrowheads="1"/>
              </p:cNvSpPr>
              <p:nvPr/>
            </p:nvSpPr>
            <p:spPr bwMode="auto">
              <a:xfrm>
                <a:off x="1314136" y="3446109"/>
                <a:ext cx="3060776" cy="356031"/>
              </a:xfrm>
              <a:prstGeom prst="rect">
                <a:avLst/>
              </a:prstGeom>
              <a:pattFill prst="pct50">
                <a:fgClr>
                  <a:srgbClr val="618FFD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91" name="Arc 91"/>
              <p:cNvSpPr>
                <a:spLocks/>
              </p:cNvSpPr>
              <p:nvPr/>
            </p:nvSpPr>
            <p:spPr bwMode="auto">
              <a:xfrm>
                <a:off x="3650276" y="2535430"/>
                <a:ext cx="112961" cy="123607"/>
              </a:xfrm>
              <a:custGeom>
                <a:avLst/>
                <a:gdLst>
                  <a:gd name="T0" fmla="*/ 89 w 21600"/>
                  <a:gd name="T1" fmla="*/ 117 h 21694"/>
                  <a:gd name="T2" fmla="*/ 0 w 21600"/>
                  <a:gd name="T3" fmla="*/ 0 h 21694"/>
                  <a:gd name="T4" fmla="*/ 94 w 21600"/>
                  <a:gd name="T5" fmla="*/ 1 h 2169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94"/>
                  <a:gd name="T11" fmla="*/ 21600 w 21600"/>
                  <a:gd name="T12" fmla="*/ 21694 h 216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94" fill="none" extrusionOk="0">
                    <a:moveTo>
                      <a:pt x="20364" y="21693"/>
                    </a:moveTo>
                    <a:cubicBezTo>
                      <a:pt x="8933" y="21038"/>
                      <a:pt x="0" y="11578"/>
                      <a:pt x="0" y="129"/>
                    </a:cubicBezTo>
                    <a:cubicBezTo>
                      <a:pt x="-1" y="86"/>
                      <a:pt x="0" y="43"/>
                      <a:pt x="0" y="0"/>
                    </a:cubicBezTo>
                  </a:path>
                  <a:path w="21600" h="21694" stroke="0" extrusionOk="0">
                    <a:moveTo>
                      <a:pt x="20364" y="21693"/>
                    </a:moveTo>
                    <a:cubicBezTo>
                      <a:pt x="8933" y="21038"/>
                      <a:pt x="0" y="11578"/>
                      <a:pt x="0" y="129"/>
                    </a:cubicBezTo>
                    <a:cubicBezTo>
                      <a:pt x="-1" y="86"/>
                      <a:pt x="0" y="43"/>
                      <a:pt x="0" y="0"/>
                    </a:cubicBezTo>
                    <a:lnTo>
                      <a:pt x="21600" y="129"/>
                    </a:lnTo>
                    <a:close/>
                  </a:path>
                </a:pathLst>
              </a:custGeom>
              <a:solidFill>
                <a:srgbClr val="00279F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92" name="Arc 92"/>
              <p:cNvSpPr>
                <a:spLocks/>
              </p:cNvSpPr>
              <p:nvPr/>
            </p:nvSpPr>
            <p:spPr bwMode="auto">
              <a:xfrm>
                <a:off x="3650276" y="2531204"/>
                <a:ext cx="109356" cy="120438"/>
              </a:xfrm>
              <a:custGeom>
                <a:avLst/>
                <a:gdLst>
                  <a:gd name="T0" fmla="*/ 89 w 21598"/>
                  <a:gd name="T1" fmla="*/ 114 h 21596"/>
                  <a:gd name="T2" fmla="*/ 0 w 21598"/>
                  <a:gd name="T3" fmla="*/ 1 h 21596"/>
                  <a:gd name="T4" fmla="*/ 91 w 21598"/>
                  <a:gd name="T5" fmla="*/ 0 h 21596"/>
                  <a:gd name="T6" fmla="*/ 0 60000 65536"/>
                  <a:gd name="T7" fmla="*/ 0 60000 65536"/>
                  <a:gd name="T8" fmla="*/ 0 60000 65536"/>
                  <a:gd name="T9" fmla="*/ 0 w 21598"/>
                  <a:gd name="T10" fmla="*/ 0 h 21596"/>
                  <a:gd name="T11" fmla="*/ 21598 w 21598"/>
                  <a:gd name="T12" fmla="*/ 21596 h 21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8" h="21596" fill="none" extrusionOk="0">
                    <a:moveTo>
                      <a:pt x="21175" y="21595"/>
                    </a:moveTo>
                    <a:cubicBezTo>
                      <a:pt x="9516" y="21367"/>
                      <a:pt x="143" y="11926"/>
                      <a:pt x="-1" y="267"/>
                    </a:cubicBezTo>
                  </a:path>
                  <a:path w="21598" h="21596" stroke="0" extrusionOk="0">
                    <a:moveTo>
                      <a:pt x="21175" y="21595"/>
                    </a:moveTo>
                    <a:cubicBezTo>
                      <a:pt x="9516" y="21367"/>
                      <a:pt x="143" y="11926"/>
                      <a:pt x="-1" y="267"/>
                    </a:cubicBezTo>
                    <a:lnTo>
                      <a:pt x="21598" y="0"/>
                    </a:lnTo>
                    <a:close/>
                  </a:path>
                </a:pathLst>
              </a:custGeom>
              <a:noFill/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993" name="Rectangle 93"/>
              <p:cNvSpPr>
                <a:spLocks noChangeArrowheads="1"/>
              </p:cNvSpPr>
              <p:nvPr/>
            </p:nvSpPr>
            <p:spPr bwMode="auto">
              <a:xfrm>
                <a:off x="4028817" y="2322023"/>
                <a:ext cx="251765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极</a:t>
                </a:r>
              </a:p>
            </p:txBody>
          </p:sp>
          <p:sp>
            <p:nvSpPr>
              <p:cNvPr id="994" name="Rectangle 94"/>
              <p:cNvSpPr>
                <a:spLocks noChangeArrowheads="1"/>
              </p:cNvSpPr>
              <p:nvPr/>
            </p:nvSpPr>
            <p:spPr bwMode="auto">
              <a:xfrm>
                <a:off x="1425895" y="3030916"/>
                <a:ext cx="515090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N Epi层</a:t>
                </a:r>
              </a:p>
            </p:txBody>
          </p:sp>
          <p:sp>
            <p:nvSpPr>
              <p:cNvPr id="995" name="Rectangle 95"/>
              <p:cNvSpPr>
                <a:spLocks noChangeArrowheads="1"/>
              </p:cNvSpPr>
              <p:nvPr/>
            </p:nvSpPr>
            <p:spPr bwMode="auto">
              <a:xfrm>
                <a:off x="2560317" y="2334700"/>
                <a:ext cx="251765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极</a:t>
                </a:r>
              </a:p>
            </p:txBody>
          </p:sp>
          <p:grpSp>
            <p:nvGrpSpPr>
              <p:cNvPr id="4" name="Group 96"/>
              <p:cNvGrpSpPr>
                <a:grpSpLocks/>
              </p:cNvGrpSpPr>
              <p:nvPr/>
            </p:nvGrpSpPr>
            <p:grpSpPr bwMode="auto">
              <a:xfrm>
                <a:off x="2362045" y="1770534"/>
                <a:ext cx="145409" cy="173259"/>
                <a:chOff x="2171" y="1207"/>
                <a:chExt cx="205" cy="233"/>
              </a:xfrm>
            </p:grpSpPr>
            <p:sp>
              <p:nvSpPr>
                <p:cNvPr id="1083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4" y="1259"/>
                  <a:ext cx="58" cy="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4" name="Line 98"/>
                <p:cNvSpPr>
                  <a:spLocks noChangeShapeType="1"/>
                </p:cNvSpPr>
                <p:nvPr/>
              </p:nvSpPr>
              <p:spPr bwMode="auto">
                <a:xfrm>
                  <a:off x="2294" y="1259"/>
                  <a:ext cx="17" cy="6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5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2253" y="1302"/>
                  <a:ext cx="58" cy="2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6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2214" y="1346"/>
                  <a:ext cx="59" cy="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7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2197" y="1409"/>
                  <a:ext cx="32" cy="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8" name="Line 102"/>
                <p:cNvSpPr>
                  <a:spLocks noChangeShapeType="1"/>
                </p:cNvSpPr>
                <p:nvPr/>
              </p:nvSpPr>
              <p:spPr bwMode="auto">
                <a:xfrm>
                  <a:off x="2253" y="1302"/>
                  <a:ext cx="20" cy="6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9" name="Line 103"/>
                <p:cNvSpPr>
                  <a:spLocks noChangeShapeType="1"/>
                </p:cNvSpPr>
                <p:nvPr/>
              </p:nvSpPr>
              <p:spPr bwMode="auto">
                <a:xfrm>
                  <a:off x="2214" y="1346"/>
                  <a:ext cx="18" cy="7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90" name="Line 104"/>
                <p:cNvSpPr>
                  <a:spLocks noChangeShapeType="1"/>
                </p:cNvSpPr>
                <p:nvPr/>
              </p:nvSpPr>
              <p:spPr bwMode="auto">
                <a:xfrm>
                  <a:off x="2343" y="1244"/>
                  <a:ext cx="11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9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171" y="1409"/>
                  <a:ext cx="26" cy="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9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2344" y="1207"/>
                  <a:ext cx="32" cy="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</p:grpSp>
          <p:grpSp>
            <p:nvGrpSpPr>
              <p:cNvPr id="5" name="Group 107"/>
              <p:cNvGrpSpPr>
                <a:grpSpLocks/>
              </p:cNvGrpSpPr>
              <p:nvPr/>
            </p:nvGrpSpPr>
            <p:grpSpPr bwMode="auto">
              <a:xfrm>
                <a:off x="2537453" y="2559106"/>
                <a:ext cx="108153" cy="31694"/>
                <a:chOff x="2419" y="2262"/>
                <a:chExt cx="152" cy="42"/>
              </a:xfrm>
            </p:grpSpPr>
            <p:sp>
              <p:nvSpPr>
                <p:cNvPr id="1073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2523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4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2509" y="2262"/>
                  <a:ext cx="14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5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2494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6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2465" y="2262"/>
                  <a:ext cx="14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7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2283"/>
                  <a:ext cx="9" cy="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8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479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450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2540" y="2280"/>
                  <a:ext cx="7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419" y="2283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82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549" y="2280"/>
                  <a:ext cx="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</p:grpSp>
          <p:sp>
            <p:nvSpPr>
              <p:cNvPr id="998" name="Rectangle 118"/>
              <p:cNvSpPr>
                <a:spLocks noChangeArrowheads="1"/>
              </p:cNvSpPr>
              <p:nvPr/>
            </p:nvSpPr>
            <p:spPr bwMode="auto">
              <a:xfrm>
                <a:off x="2518257" y="2067413"/>
                <a:ext cx="457287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绝缘体</a:t>
                </a:r>
              </a:p>
            </p:txBody>
          </p:sp>
          <p:sp>
            <p:nvSpPr>
              <p:cNvPr id="999" name="Line 119"/>
              <p:cNvSpPr>
                <a:spLocks noChangeShapeType="1"/>
              </p:cNvSpPr>
              <p:nvPr/>
            </p:nvSpPr>
            <p:spPr bwMode="auto">
              <a:xfrm flipH="1">
                <a:off x="2720146" y="2661150"/>
                <a:ext cx="67296" cy="359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0" name="Line 120"/>
              <p:cNvSpPr>
                <a:spLocks noChangeShapeType="1"/>
              </p:cNvSpPr>
              <p:nvPr/>
            </p:nvSpPr>
            <p:spPr bwMode="auto">
              <a:xfrm>
                <a:off x="2720146" y="2697070"/>
                <a:ext cx="67296" cy="34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1" name="Line 121"/>
              <p:cNvSpPr>
                <a:spLocks noChangeShapeType="1"/>
              </p:cNvSpPr>
              <p:nvPr/>
            </p:nvSpPr>
            <p:spPr bwMode="auto">
              <a:xfrm flipH="1">
                <a:off x="2720146" y="2731934"/>
                <a:ext cx="67296" cy="359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2" name="Line 122"/>
              <p:cNvSpPr>
                <a:spLocks noChangeShapeType="1"/>
              </p:cNvSpPr>
              <p:nvPr/>
            </p:nvSpPr>
            <p:spPr bwMode="auto">
              <a:xfrm flipH="1">
                <a:off x="2720146" y="2802718"/>
                <a:ext cx="67296" cy="359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3" name="Line 123"/>
              <p:cNvSpPr>
                <a:spLocks noChangeShapeType="1"/>
              </p:cNvSpPr>
              <p:nvPr/>
            </p:nvSpPr>
            <p:spPr bwMode="auto">
              <a:xfrm flipH="1">
                <a:off x="2753794" y="2878784"/>
                <a:ext cx="33648" cy="2112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4" name="Line 124"/>
              <p:cNvSpPr>
                <a:spLocks noChangeShapeType="1"/>
              </p:cNvSpPr>
              <p:nvPr/>
            </p:nvSpPr>
            <p:spPr bwMode="auto">
              <a:xfrm>
                <a:off x="2720146" y="2767854"/>
                <a:ext cx="67296" cy="34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5" name="Line 125"/>
              <p:cNvSpPr>
                <a:spLocks noChangeShapeType="1"/>
              </p:cNvSpPr>
              <p:nvPr/>
            </p:nvSpPr>
            <p:spPr bwMode="auto">
              <a:xfrm>
                <a:off x="2720146" y="2838638"/>
                <a:ext cx="67296" cy="359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6" name="Line 126"/>
              <p:cNvSpPr>
                <a:spLocks noChangeShapeType="1"/>
              </p:cNvSpPr>
              <p:nvPr/>
            </p:nvSpPr>
            <p:spPr bwMode="auto">
              <a:xfrm>
                <a:off x="2748987" y="2638964"/>
                <a:ext cx="38455" cy="17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7" name="Line 127"/>
              <p:cNvSpPr>
                <a:spLocks noChangeShapeType="1"/>
              </p:cNvSpPr>
              <p:nvPr/>
            </p:nvSpPr>
            <p:spPr bwMode="auto">
              <a:xfrm>
                <a:off x="2753794" y="2899913"/>
                <a:ext cx="0" cy="1912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8" name="Line 128"/>
              <p:cNvSpPr>
                <a:spLocks noChangeShapeType="1"/>
              </p:cNvSpPr>
              <p:nvPr/>
            </p:nvSpPr>
            <p:spPr bwMode="auto">
              <a:xfrm>
                <a:off x="2748987" y="2590800"/>
                <a:ext cx="0" cy="623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09" name="Line 129"/>
              <p:cNvSpPr>
                <a:spLocks noChangeShapeType="1"/>
              </p:cNvSpPr>
              <p:nvPr/>
            </p:nvSpPr>
            <p:spPr bwMode="auto">
              <a:xfrm>
                <a:off x="2645639" y="2590800"/>
                <a:ext cx="10214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0" name="Line 131"/>
              <p:cNvSpPr>
                <a:spLocks noChangeShapeType="1"/>
              </p:cNvSpPr>
              <p:nvPr/>
            </p:nvSpPr>
            <p:spPr bwMode="auto">
              <a:xfrm flipV="1">
                <a:off x="2256283" y="2050509"/>
                <a:ext cx="0" cy="5229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1" name="Line 132"/>
              <p:cNvSpPr>
                <a:spLocks noChangeShapeType="1"/>
              </p:cNvSpPr>
              <p:nvPr/>
            </p:nvSpPr>
            <p:spPr bwMode="auto">
              <a:xfrm flipV="1">
                <a:off x="2500231" y="1595170"/>
                <a:ext cx="203090" cy="1700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2" name="Line 133"/>
              <p:cNvSpPr>
                <a:spLocks noChangeShapeType="1"/>
              </p:cNvSpPr>
              <p:nvPr/>
            </p:nvSpPr>
            <p:spPr bwMode="auto">
              <a:xfrm flipV="1">
                <a:off x="2703322" y="1505370"/>
                <a:ext cx="0" cy="8557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3" name="Oval 134"/>
              <p:cNvSpPr>
                <a:spLocks noChangeArrowheads="1"/>
              </p:cNvSpPr>
              <p:nvPr/>
            </p:nvSpPr>
            <p:spPr bwMode="auto">
              <a:xfrm>
                <a:off x="2688901" y="1468393"/>
                <a:ext cx="31245" cy="295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4" name="Line 135"/>
              <p:cNvSpPr>
                <a:spLocks noChangeShapeType="1"/>
              </p:cNvSpPr>
              <p:nvPr/>
            </p:nvSpPr>
            <p:spPr bwMode="auto">
              <a:xfrm flipH="1">
                <a:off x="2256283" y="1925846"/>
                <a:ext cx="112961" cy="1246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5" name="Rectangle 136"/>
              <p:cNvSpPr>
                <a:spLocks noChangeArrowheads="1"/>
              </p:cNvSpPr>
              <p:nvPr/>
            </p:nvSpPr>
            <p:spPr bwMode="auto">
              <a:xfrm>
                <a:off x="2461776" y="1773714"/>
                <a:ext cx="263326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Rs</a:t>
                </a:r>
                <a:endParaRPr lang="en-US" altLang="ko-KR" sz="1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6" name="Rectangle 137"/>
              <p:cNvSpPr>
                <a:spLocks noChangeArrowheads="1"/>
              </p:cNvSpPr>
              <p:nvPr/>
            </p:nvSpPr>
            <p:spPr bwMode="auto">
              <a:xfrm>
                <a:off x="2753794" y="2699183"/>
                <a:ext cx="272317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Ra</a:t>
                </a:r>
                <a:endParaRPr lang="en-US" altLang="ko-KR" sz="1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7" name="Rectangle 138"/>
              <p:cNvSpPr>
                <a:spLocks noChangeArrowheads="1"/>
              </p:cNvSpPr>
              <p:nvPr/>
            </p:nvSpPr>
            <p:spPr bwMode="auto">
              <a:xfrm>
                <a:off x="2391398" y="2801137"/>
                <a:ext cx="330120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Rch</a:t>
                </a:r>
                <a:endParaRPr lang="en-US" altLang="ko-KR" sz="1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18" name="Rectangle 139"/>
              <p:cNvSpPr>
                <a:spLocks noChangeArrowheads="1"/>
              </p:cNvSpPr>
              <p:nvPr/>
            </p:nvSpPr>
            <p:spPr bwMode="auto">
              <a:xfrm>
                <a:off x="3090275" y="2539656"/>
                <a:ext cx="308283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N+</a:t>
                </a:r>
              </a:p>
            </p:txBody>
          </p:sp>
          <p:sp>
            <p:nvSpPr>
              <p:cNvPr id="1019" name="Rectangle 140"/>
              <p:cNvSpPr>
                <a:spLocks noChangeArrowheads="1"/>
              </p:cNvSpPr>
              <p:nvPr/>
            </p:nvSpPr>
            <p:spPr bwMode="auto">
              <a:xfrm>
                <a:off x="1866109" y="2611496"/>
                <a:ext cx="287731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P+</a:t>
                </a:r>
              </a:p>
            </p:txBody>
          </p:sp>
          <p:sp>
            <p:nvSpPr>
              <p:cNvPr id="1020" name="Rectangle 141"/>
              <p:cNvSpPr>
                <a:spLocks noChangeArrowheads="1"/>
              </p:cNvSpPr>
              <p:nvPr/>
            </p:nvSpPr>
            <p:spPr bwMode="auto">
              <a:xfrm>
                <a:off x="3415941" y="2603044"/>
                <a:ext cx="287731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P+</a:t>
                </a:r>
              </a:p>
            </p:txBody>
          </p:sp>
          <p:sp>
            <p:nvSpPr>
              <p:cNvPr id="1021" name="Rectangle 142"/>
              <p:cNvSpPr>
                <a:spLocks noChangeArrowheads="1"/>
              </p:cNvSpPr>
              <p:nvPr/>
            </p:nvSpPr>
            <p:spPr bwMode="auto">
              <a:xfrm>
                <a:off x="3765640" y="2549164"/>
                <a:ext cx="308283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N+</a:t>
                </a:r>
              </a:p>
            </p:txBody>
          </p:sp>
          <p:sp>
            <p:nvSpPr>
              <p:cNvPr id="1022" name="Rectangle 143"/>
              <p:cNvSpPr>
                <a:spLocks noChangeArrowheads="1"/>
              </p:cNvSpPr>
              <p:nvPr/>
            </p:nvSpPr>
            <p:spPr bwMode="auto">
              <a:xfrm>
                <a:off x="1622977" y="2549164"/>
                <a:ext cx="308283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N+</a:t>
                </a:r>
              </a:p>
            </p:txBody>
          </p:sp>
          <p:sp>
            <p:nvSpPr>
              <p:cNvPr id="1023" name="Rectangle 144"/>
              <p:cNvSpPr>
                <a:spLocks noChangeArrowheads="1"/>
              </p:cNvSpPr>
              <p:nvPr/>
            </p:nvSpPr>
            <p:spPr bwMode="auto">
              <a:xfrm>
                <a:off x="1828800" y="2778419"/>
                <a:ext cx="211945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P</a:t>
                </a:r>
              </a:p>
            </p:txBody>
          </p:sp>
          <p:sp>
            <p:nvSpPr>
              <p:cNvPr id="1024" name="Rectangle 145"/>
              <p:cNvSpPr>
                <a:spLocks noChangeArrowheads="1"/>
              </p:cNvSpPr>
              <p:nvPr/>
            </p:nvSpPr>
            <p:spPr bwMode="auto">
              <a:xfrm>
                <a:off x="3460404" y="2808000"/>
                <a:ext cx="211945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P</a:t>
                </a:r>
              </a:p>
            </p:txBody>
          </p:sp>
          <p:sp>
            <p:nvSpPr>
              <p:cNvPr id="1025" name="Rectangle 146"/>
              <p:cNvSpPr>
                <a:spLocks noChangeArrowheads="1"/>
              </p:cNvSpPr>
              <p:nvPr/>
            </p:nvSpPr>
            <p:spPr bwMode="auto">
              <a:xfrm>
                <a:off x="1400659" y="3536966"/>
                <a:ext cx="544633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N+ 基板</a:t>
                </a:r>
              </a:p>
            </p:txBody>
          </p:sp>
          <p:sp>
            <p:nvSpPr>
              <p:cNvPr id="1026" name="Rectangle 147"/>
              <p:cNvSpPr>
                <a:spLocks noChangeArrowheads="1"/>
              </p:cNvSpPr>
              <p:nvPr/>
            </p:nvSpPr>
            <p:spPr bwMode="auto">
              <a:xfrm>
                <a:off x="1338170" y="1717721"/>
                <a:ext cx="354526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金属</a:t>
                </a:r>
              </a:p>
            </p:txBody>
          </p:sp>
          <p:sp>
            <p:nvSpPr>
              <p:cNvPr id="1027" name="Line 148"/>
              <p:cNvSpPr>
                <a:spLocks noChangeShapeType="1"/>
              </p:cNvSpPr>
              <p:nvPr/>
            </p:nvSpPr>
            <p:spPr bwMode="auto">
              <a:xfrm flipH="1" flipV="1">
                <a:off x="2580746" y="2613607"/>
                <a:ext cx="10054" cy="2057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28" name="Rectangle 149"/>
              <p:cNvSpPr>
                <a:spLocks noChangeArrowheads="1"/>
              </p:cNvSpPr>
              <p:nvPr/>
            </p:nvSpPr>
            <p:spPr bwMode="auto">
              <a:xfrm>
                <a:off x="2693708" y="2488945"/>
                <a:ext cx="114163" cy="513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grpSp>
            <p:nvGrpSpPr>
              <p:cNvPr id="6" name="Group 150"/>
              <p:cNvGrpSpPr>
                <a:grpSpLocks/>
              </p:cNvGrpSpPr>
              <p:nvPr/>
            </p:nvGrpSpPr>
            <p:grpSpPr bwMode="auto">
              <a:xfrm>
                <a:off x="2728558" y="3079564"/>
                <a:ext cx="68498" cy="163757"/>
                <a:chOff x="2688" y="2751"/>
                <a:chExt cx="96" cy="219"/>
              </a:xfrm>
            </p:grpSpPr>
            <p:sp>
              <p:nvSpPr>
                <p:cNvPr id="1064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688" y="2806"/>
                  <a:ext cx="96" cy="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5" name="Line 152"/>
                <p:cNvSpPr>
                  <a:spLocks noChangeShapeType="1"/>
                </p:cNvSpPr>
                <p:nvPr/>
              </p:nvSpPr>
              <p:spPr bwMode="auto">
                <a:xfrm>
                  <a:off x="2688" y="2830"/>
                  <a:ext cx="96" cy="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6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2688" y="2854"/>
                  <a:ext cx="96" cy="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7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2688" y="2903"/>
                  <a:ext cx="96" cy="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8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2737" y="2955"/>
                  <a:ext cx="47" cy="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9" name="Line 156"/>
                <p:cNvSpPr>
                  <a:spLocks noChangeShapeType="1"/>
                </p:cNvSpPr>
                <p:nvPr/>
              </p:nvSpPr>
              <p:spPr bwMode="auto">
                <a:xfrm>
                  <a:off x="2688" y="2879"/>
                  <a:ext cx="96" cy="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0" name="Line 157"/>
                <p:cNvSpPr>
                  <a:spLocks noChangeShapeType="1"/>
                </p:cNvSpPr>
                <p:nvPr/>
              </p:nvSpPr>
              <p:spPr bwMode="auto">
                <a:xfrm>
                  <a:off x="2688" y="2927"/>
                  <a:ext cx="96" cy="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1" name="Line 158"/>
                <p:cNvSpPr>
                  <a:spLocks noChangeShapeType="1"/>
                </p:cNvSpPr>
                <p:nvPr/>
              </p:nvSpPr>
              <p:spPr bwMode="auto">
                <a:xfrm>
                  <a:off x="2730" y="2791"/>
                  <a:ext cx="54" cy="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72" name="Line 159"/>
                <p:cNvSpPr>
                  <a:spLocks noChangeShapeType="1"/>
                </p:cNvSpPr>
                <p:nvPr/>
              </p:nvSpPr>
              <p:spPr bwMode="auto">
                <a:xfrm>
                  <a:off x="2730" y="2751"/>
                  <a:ext cx="0" cy="3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</p:grpSp>
          <p:sp>
            <p:nvSpPr>
              <p:cNvPr id="1030" name="Rectangle 160"/>
              <p:cNvSpPr>
                <a:spLocks noChangeArrowheads="1"/>
              </p:cNvSpPr>
              <p:nvPr/>
            </p:nvSpPr>
            <p:spPr bwMode="auto">
              <a:xfrm>
                <a:off x="2810275" y="3081626"/>
                <a:ext cx="366086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Repi</a:t>
                </a:r>
              </a:p>
            </p:txBody>
          </p:sp>
          <p:sp>
            <p:nvSpPr>
              <p:cNvPr id="1031" name="Rectangle 161"/>
              <p:cNvSpPr>
                <a:spLocks noChangeArrowheads="1"/>
              </p:cNvSpPr>
              <p:nvPr/>
            </p:nvSpPr>
            <p:spPr bwMode="auto">
              <a:xfrm>
                <a:off x="1219200" y="2354773"/>
                <a:ext cx="251765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极</a:t>
                </a:r>
              </a:p>
            </p:txBody>
          </p:sp>
          <p:sp>
            <p:nvSpPr>
              <p:cNvPr id="1032" name="Line 162"/>
              <p:cNvSpPr>
                <a:spLocks noChangeShapeType="1"/>
              </p:cNvSpPr>
              <p:nvPr/>
            </p:nvSpPr>
            <p:spPr bwMode="auto">
              <a:xfrm>
                <a:off x="2768215" y="3750373"/>
                <a:ext cx="0" cy="1140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33" name="Line 163"/>
              <p:cNvSpPr>
                <a:spLocks noChangeShapeType="1"/>
              </p:cNvSpPr>
              <p:nvPr/>
            </p:nvSpPr>
            <p:spPr bwMode="auto">
              <a:xfrm flipH="1">
                <a:off x="2727356" y="3533796"/>
                <a:ext cx="70901" cy="306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34" name="Line 164"/>
              <p:cNvSpPr>
                <a:spLocks noChangeShapeType="1"/>
              </p:cNvSpPr>
              <p:nvPr/>
            </p:nvSpPr>
            <p:spPr bwMode="auto">
              <a:xfrm>
                <a:off x="2727356" y="3564434"/>
                <a:ext cx="70901" cy="316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35" name="Line 165"/>
              <p:cNvSpPr>
                <a:spLocks noChangeShapeType="1"/>
              </p:cNvSpPr>
              <p:nvPr/>
            </p:nvSpPr>
            <p:spPr bwMode="auto">
              <a:xfrm flipH="1">
                <a:off x="2727356" y="3596128"/>
                <a:ext cx="70901" cy="306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36" name="Line 166"/>
              <p:cNvSpPr>
                <a:spLocks noChangeShapeType="1"/>
              </p:cNvSpPr>
              <p:nvPr/>
            </p:nvSpPr>
            <p:spPr bwMode="auto">
              <a:xfrm flipH="1">
                <a:off x="2727356" y="3657403"/>
                <a:ext cx="70901" cy="316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37" name="Line 167"/>
              <p:cNvSpPr>
                <a:spLocks noChangeShapeType="1"/>
              </p:cNvSpPr>
              <p:nvPr/>
            </p:nvSpPr>
            <p:spPr bwMode="auto">
              <a:xfrm flipH="1">
                <a:off x="2763408" y="3723961"/>
                <a:ext cx="34850" cy="19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38" name="Line 168"/>
              <p:cNvSpPr>
                <a:spLocks noChangeShapeType="1"/>
              </p:cNvSpPr>
              <p:nvPr/>
            </p:nvSpPr>
            <p:spPr bwMode="auto">
              <a:xfrm>
                <a:off x="2727356" y="3626766"/>
                <a:ext cx="70901" cy="306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39" name="Line 169"/>
              <p:cNvSpPr>
                <a:spLocks noChangeShapeType="1"/>
              </p:cNvSpPr>
              <p:nvPr/>
            </p:nvSpPr>
            <p:spPr bwMode="auto">
              <a:xfrm>
                <a:off x="2727356" y="3689098"/>
                <a:ext cx="70901" cy="306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40" name="Line 170"/>
              <p:cNvSpPr>
                <a:spLocks noChangeShapeType="1"/>
              </p:cNvSpPr>
              <p:nvPr/>
            </p:nvSpPr>
            <p:spPr bwMode="auto">
              <a:xfrm>
                <a:off x="2758601" y="3514780"/>
                <a:ext cx="39657" cy="158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41" name="Line 171"/>
              <p:cNvSpPr>
                <a:spLocks noChangeShapeType="1"/>
              </p:cNvSpPr>
              <p:nvPr/>
            </p:nvSpPr>
            <p:spPr bwMode="auto">
              <a:xfrm>
                <a:off x="2758601" y="3243266"/>
                <a:ext cx="0" cy="2672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42" name="Rectangle 172"/>
              <p:cNvSpPr>
                <a:spLocks noChangeArrowheads="1"/>
              </p:cNvSpPr>
              <p:nvPr/>
            </p:nvSpPr>
            <p:spPr bwMode="auto">
              <a:xfrm>
                <a:off x="2797056" y="3592959"/>
                <a:ext cx="670516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Rsubstrate</a:t>
                </a:r>
                <a:endParaRPr lang="en-US" altLang="ko-KR" sz="1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43" name="Oval 173"/>
              <p:cNvSpPr>
                <a:spLocks noChangeArrowheads="1"/>
              </p:cNvSpPr>
              <p:nvPr/>
            </p:nvSpPr>
            <p:spPr bwMode="auto">
              <a:xfrm>
                <a:off x="2752592" y="3868698"/>
                <a:ext cx="30043" cy="3380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44" name="Rectangle 174"/>
              <p:cNvSpPr>
                <a:spLocks noChangeArrowheads="1"/>
              </p:cNvSpPr>
              <p:nvPr/>
            </p:nvSpPr>
            <p:spPr bwMode="auto">
              <a:xfrm>
                <a:off x="2810275" y="1366972"/>
                <a:ext cx="722233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源极</a:t>
                </a:r>
              </a:p>
            </p:txBody>
          </p:sp>
          <p:sp>
            <p:nvSpPr>
              <p:cNvPr id="1045" name="Rectangle 175"/>
              <p:cNvSpPr>
                <a:spLocks noChangeArrowheads="1"/>
              </p:cNvSpPr>
              <p:nvPr/>
            </p:nvSpPr>
            <p:spPr bwMode="auto">
              <a:xfrm>
                <a:off x="3843752" y="2073752"/>
                <a:ext cx="457287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绝缘体</a:t>
                </a:r>
              </a:p>
            </p:txBody>
          </p:sp>
          <p:sp>
            <p:nvSpPr>
              <p:cNvPr id="1046" name="Rectangle 176"/>
              <p:cNvSpPr>
                <a:spLocks noChangeArrowheads="1"/>
              </p:cNvSpPr>
              <p:nvPr/>
            </p:nvSpPr>
            <p:spPr bwMode="auto">
              <a:xfrm>
                <a:off x="1248041" y="2073752"/>
                <a:ext cx="457287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914400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绝缘体</a:t>
                </a:r>
              </a:p>
            </p:txBody>
          </p:sp>
          <p:sp>
            <p:nvSpPr>
              <p:cNvPr id="1047" name="Rectangle 142"/>
              <p:cNvSpPr>
                <a:spLocks noChangeArrowheads="1"/>
              </p:cNvSpPr>
              <p:nvPr/>
            </p:nvSpPr>
            <p:spPr bwMode="auto">
              <a:xfrm>
                <a:off x="2087498" y="2574298"/>
                <a:ext cx="308283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N+</a:t>
                </a:r>
              </a:p>
            </p:txBody>
          </p:sp>
          <p:sp>
            <p:nvSpPr>
              <p:cNvPr id="1048" name="Line 148"/>
              <p:cNvSpPr>
                <a:spLocks noChangeShapeType="1"/>
              </p:cNvSpPr>
              <p:nvPr/>
            </p:nvSpPr>
            <p:spPr bwMode="auto">
              <a:xfrm flipV="1">
                <a:off x="2362200" y="2590800"/>
                <a:ext cx="762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grpSp>
            <p:nvGrpSpPr>
              <p:cNvPr id="7" name="Group 107"/>
              <p:cNvGrpSpPr>
                <a:grpSpLocks/>
              </p:cNvGrpSpPr>
              <p:nvPr/>
            </p:nvGrpSpPr>
            <p:grpSpPr bwMode="auto">
              <a:xfrm>
                <a:off x="2362168" y="2559106"/>
                <a:ext cx="108153" cy="31694"/>
                <a:chOff x="2419" y="2262"/>
                <a:chExt cx="152" cy="42"/>
              </a:xfrm>
            </p:grpSpPr>
            <p:sp>
              <p:nvSpPr>
                <p:cNvPr id="1054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2523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5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2509" y="2262"/>
                  <a:ext cx="14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56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2494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5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2465" y="2262"/>
                  <a:ext cx="14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58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2283"/>
                  <a:ext cx="9" cy="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5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479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450" y="2262"/>
                  <a:ext cx="15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2540" y="2280"/>
                  <a:ext cx="7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419" y="2283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06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549" y="2280"/>
                  <a:ext cx="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</p:grpSp>
          <p:sp>
            <p:nvSpPr>
              <p:cNvPr id="1050" name="Line 129"/>
              <p:cNvSpPr>
                <a:spLocks noChangeShapeType="1"/>
              </p:cNvSpPr>
              <p:nvPr/>
            </p:nvSpPr>
            <p:spPr bwMode="auto">
              <a:xfrm>
                <a:off x="2260054" y="2590800"/>
                <a:ext cx="10214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051" name="Rectangle 138"/>
              <p:cNvSpPr>
                <a:spLocks noChangeArrowheads="1"/>
              </p:cNvSpPr>
              <p:nvPr/>
            </p:nvSpPr>
            <p:spPr bwMode="auto">
              <a:xfrm>
                <a:off x="2057400" y="2819400"/>
                <a:ext cx="354526" cy="20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858804">
                  <a:spcBef>
                    <a:spcPct val="0"/>
                  </a:spcBef>
                  <a:buNone/>
                </a:pPr>
                <a:r>
                  <a:rPr lang="zh-CN" altLang="ko-KR" sz="1000" b="0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</a:rPr>
                  <a:t>Rn+</a:t>
                </a:r>
                <a:endParaRPr lang="en-US" altLang="ko-KR" sz="1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cxnSp>
            <p:nvCxnSpPr>
              <p:cNvPr id="1052" name="Straight Connector 1051"/>
              <p:cNvCxnSpPr/>
              <p:nvPr/>
            </p:nvCxnSpPr>
            <p:spPr bwMode="auto">
              <a:xfrm>
                <a:off x="1143000" y="2819400"/>
                <a:ext cx="76200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3" name="Straight Connector 1052"/>
              <p:cNvCxnSpPr/>
              <p:nvPr/>
            </p:nvCxnSpPr>
            <p:spPr bwMode="auto">
              <a:xfrm rot="16200000" flipH="1">
                <a:off x="1104900" y="2628900"/>
                <a:ext cx="152400" cy="762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" name="Group 1096"/>
          <p:cNvGrpSpPr/>
          <p:nvPr/>
        </p:nvGrpSpPr>
        <p:grpSpPr>
          <a:xfrm>
            <a:off x="6248400" y="2362200"/>
            <a:ext cx="1295400" cy="1828800"/>
            <a:chOff x="838200" y="2286000"/>
            <a:chExt cx="1295400" cy="1828800"/>
          </a:xfrm>
        </p:grpSpPr>
        <p:grpSp>
          <p:nvGrpSpPr>
            <p:cNvPr id="9" name="Group 184"/>
            <p:cNvGrpSpPr/>
            <p:nvPr/>
          </p:nvGrpSpPr>
          <p:grpSpPr>
            <a:xfrm>
              <a:off x="914400" y="2286000"/>
              <a:ext cx="1219200" cy="1828800"/>
              <a:chOff x="6629400" y="1905000"/>
              <a:chExt cx="1219200" cy="1828800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29400" y="1905000"/>
                <a:ext cx="12192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29400" y="2209800"/>
                <a:ext cx="1219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095" name="Oval 1094"/>
            <p:cNvSpPr/>
            <p:nvPr/>
          </p:nvSpPr>
          <p:spPr bwMode="auto">
            <a:xfrm>
              <a:off x="838200" y="3657600"/>
              <a:ext cx="1295400" cy="27432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098" name="TextBox 1097"/>
          <p:cNvSpPr txBox="1"/>
          <p:nvPr/>
        </p:nvSpPr>
        <p:spPr>
          <a:xfrm>
            <a:off x="533400" y="1143000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普通</a:t>
            </a:r>
            <a:r>
              <a:rPr lang="zh-CN" sz="18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HV MOSFET</a:t>
            </a: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： 垂直</a:t>
            </a:r>
            <a:r>
              <a:rPr lang="zh-CN" sz="18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DMOS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1" name="Text Box 6"/>
          <p:cNvSpPr txBox="1">
            <a:spLocks noChangeArrowheads="1"/>
          </p:cNvSpPr>
          <p:nvPr/>
        </p:nvSpPr>
        <p:spPr bwMode="auto">
          <a:xfrm>
            <a:off x="44707" y="54102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zh-CN" sz="2400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EPI</a:t>
            </a:r>
            <a:r>
              <a:rPr lang="zh-CN" sz="2200" b="1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电阻</a:t>
            </a:r>
            <a:r>
              <a:rPr lang="zh-CN" sz="2400" b="1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是</a:t>
            </a:r>
            <a:r>
              <a:rPr lang="zh-CN" sz="2400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HV MOSFET</a:t>
            </a:r>
            <a:r>
              <a:rPr lang="zh-CN" sz="2400" b="1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中</a:t>
            </a:r>
            <a:r>
              <a:rPr lang="zh-CN" sz="2400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zh-CN" sz="2400" b="1" i="0" baseline="-25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DS(ON)</a:t>
            </a:r>
            <a:r>
              <a:rPr lang="zh-CN" sz="2400" b="1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的主要影响因素</a:t>
            </a:r>
            <a:endParaRPr lang="en-US" sz="2400" b="1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112" name="Rectangle 1111"/>
          <p:cNvSpPr/>
          <p:nvPr/>
        </p:nvSpPr>
        <p:spPr>
          <a:xfrm>
            <a:off x="5410200" y="1524000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zh-CN" sz="1800" b="0" i="0" baseline="-25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DS(ON)</a:t>
            </a: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受硅片的影响</a:t>
            </a:r>
            <a:endParaRPr lang="en-US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95" name="제목 134"/>
          <p:cNvSpPr txBox="1">
            <a:spLocks/>
          </p:cNvSpPr>
          <p:nvPr/>
        </p:nvSpPr>
        <p:spPr bwMode="auto">
          <a:xfrm>
            <a:off x="381000" y="2286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altLang="ko-KR" sz="3000" b="1" kern="0" dirty="0" smtClean="0">
              <a:solidFill>
                <a:srgbClr val="1F497D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96" name="제목 1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MOSFET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设计挑战</a:t>
            </a:r>
            <a:endParaRPr lang="ko-KR" altLang="en-US" dirty="0">
              <a:latin typeface="Microsoft YaHei" pitchFamily="34" charset="-122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0" y="5562600"/>
            <a:ext cx="6248400" cy="592792"/>
            <a:chOff x="1219200" y="5562600"/>
            <a:chExt cx="6248400" cy="592792"/>
          </a:xfrm>
        </p:grpSpPr>
        <p:sp>
          <p:nvSpPr>
            <p:cNvPr id="10" name="TextBox 9"/>
            <p:cNvSpPr txBox="1"/>
            <p:nvPr/>
          </p:nvSpPr>
          <p:spPr>
            <a:xfrm>
              <a:off x="1219200" y="556260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altLang="zh-CN" sz="28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硅限制</a:t>
              </a:r>
              <a:r>
                <a:rPr lang="zh-CN" altLang="en-US" sz="2800" b="1" i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：</a:t>
              </a:r>
              <a:endParaRPr lang="en-US" sz="2800" b="1" dirty="0"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5562600"/>
              <a:ext cx="3505200" cy="59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914400" y="2362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直接： </a:t>
            </a:r>
            <a:r>
              <a:rPr lang="zh-CN" sz="1800" b="1" i="0" dirty="0">
                <a:solidFill>
                  <a:srgbClr val="3F5BE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Repi ↓ → N Epi </a:t>
            </a: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层的厚度 ↓、掺杂浓度 ↑ → </a:t>
            </a:r>
            <a:r>
              <a:rPr lang="zh-CN" sz="1800" b="1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BV </a:t>
            </a:r>
            <a:r>
              <a:rPr lang="zh-CN" sz="2000" b="1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↓</a:t>
            </a: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 </a:t>
            </a:r>
            <a:endParaRPr lang="en-US" b="1" dirty="0">
              <a:solidFill>
                <a:srgbClr val="3F5BE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447800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zh-CN" sz="2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如何降低EPI电阻？</a:t>
            </a:r>
            <a:endParaRPr lang="en-US" sz="2800" b="1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15" name="Picture 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12192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124200" y="3200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间接</a:t>
            </a:r>
            <a:r>
              <a:rPr lang="zh-CN" sz="1800" b="1" i="0" dirty="0">
                <a:solidFill>
                  <a:srgbClr val="3F5BE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 Repi </a:t>
            </a: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↓ → 芯片尺寸↑ → </a:t>
            </a:r>
            <a:r>
              <a:rPr lang="zh-CN" sz="1800" b="1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Qg</a:t>
            </a:r>
            <a:r>
              <a:rPr lang="zh-CN" sz="1800" b="1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、封装尺寸、成本 ↑ </a:t>
            </a:r>
            <a:endParaRPr lang="en-US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87969" y="3303031"/>
            <a:ext cx="738664" cy="17526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defTabSz="914400">
              <a:buNone/>
            </a:pP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折中 </a:t>
            </a:r>
          </a:p>
          <a:p>
            <a:pPr algn="l" defTabSz="914400">
              <a:buNone/>
            </a:pPr>
            <a:r>
              <a:rPr lang="zh-CN" sz="1800" b="1" i="0" dirty="0">
                <a:solidFill>
                  <a:srgbClr val="3F5BE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Repi</a:t>
            </a: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和</a:t>
            </a:r>
            <a:r>
              <a:rPr lang="zh-CN" sz="1800" b="1" i="0" dirty="0">
                <a:solidFill>
                  <a:srgbClr val="3F5BE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BV</a:t>
            </a:r>
            <a:endParaRPr lang="en-US" b="1" dirty="0">
              <a:solidFill>
                <a:srgbClr val="3F5BE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567520" y="3576481"/>
            <a:ext cx="461665" cy="1690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defTabSz="914400">
              <a:buNone/>
            </a:pPr>
            <a:r>
              <a:rPr lang="zh-CN" sz="1800" b="1" i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不可接受</a:t>
            </a:r>
            <a:endParaRPr lang="en-US" b="1" dirty="0">
              <a:solidFill>
                <a:srgbClr val="3F5BE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降低</a:t>
            </a:r>
            <a:r>
              <a:rPr lang="zh-CN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EPI</a:t>
            </a: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电阻 </a:t>
            </a:r>
          </a:p>
        </p:txBody>
      </p:sp>
      <p:sp>
        <p:nvSpPr>
          <p:cNvPr id="25" name="Down Arrow 24"/>
          <p:cNvSpPr/>
          <p:nvPr/>
        </p:nvSpPr>
        <p:spPr bwMode="auto">
          <a:xfrm>
            <a:off x="4038600" y="3733800"/>
            <a:ext cx="533400" cy="1752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GB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905000" y="2971800"/>
            <a:ext cx="557218" cy="2133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GB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超级结</a:t>
            </a:r>
            <a:r>
              <a:rPr lang="zh-CN" sz="3200" b="1" i="0" baseline="0" dirty="0">
                <a:solidFill>
                  <a:srgbClr val="214184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MOSFET</a:t>
            </a: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技术</a:t>
            </a:r>
            <a:endParaRPr lang="en-US" sz="3200" b="1" dirty="0">
              <a:solidFill>
                <a:srgbClr val="214184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" name="Picture 2" descr="OOOPIC_SHIJUNHONG_2009090582ea788fe1a55c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1905000" cy="1905000"/>
          </a:xfrm>
          <a:prstGeom prst="rect">
            <a:avLst/>
          </a:prstGeom>
          <a:noFill/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514600" y="1600200"/>
            <a:ext cx="6248400" cy="1219200"/>
          </a:xfrm>
          <a:prstGeom prst="cloudCallout">
            <a:avLst>
              <a:gd name="adj1" fmla="val -46343"/>
              <a:gd name="adj2" fmla="val 58722"/>
            </a:avLst>
          </a:prstGeom>
          <a:solidFill>
            <a:srgbClr val="CCEC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CN" altLang="zh-CN" sz="1800" b="1" i="1" u="none" strike="noStrike" kern="0" cap="none" spc="0" baseline="0" dirty="0">
                <a:ln>
                  <a:noFill/>
                </a:ln>
                <a:solidFill>
                  <a:srgbClr val="000066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有没有办法获得较低的</a:t>
            </a:r>
            <a:r>
              <a:rPr lang="zh-CN" altLang="zh-CN" sz="1800" b="1" i="1" u="none" strike="noStrike" kern="0" cap="none" spc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Rds(on)</a:t>
            </a:r>
            <a:r>
              <a:rPr lang="zh-CN" altLang="zh-CN" sz="1800" b="1" i="1" u="none" strike="noStrike" kern="0" cap="none" spc="0" dirty="0">
                <a:ln>
                  <a:noFill/>
                </a:ln>
                <a:solidFill>
                  <a:srgbClr val="000066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并保持较高的</a:t>
            </a:r>
            <a:r>
              <a:rPr lang="zh-CN" altLang="zh-CN" sz="1800" b="1" i="1" u="none" strike="noStrike" kern="0" cap="none" spc="0" dirty="0">
                <a:ln>
                  <a:noFill/>
                </a:ln>
                <a:solidFill>
                  <a:srgbClr val="0000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BV？</a:t>
            </a:r>
            <a:r>
              <a:rPr lang="zh-CN" altLang="zh-CN" sz="1800" b="1" i="1" u="none" strike="noStrike" kern="0" cap="none" spc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？？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23528" y="3994666"/>
            <a:ext cx="833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概念：  隔离导电区域与电压阻</a:t>
            </a:r>
            <a:r>
              <a:rPr lang="zh-CN" sz="1800" b="1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断区</a:t>
            </a: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域。</a:t>
            </a:r>
          </a:p>
          <a:p>
            <a:pPr algn="l" defTabSz="914400">
              <a:buNone/>
            </a:pPr>
            <a:endParaRPr lang="en-US" b="1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algn="l" defTabSz="914400">
              <a:buNone/>
            </a:pP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导通状态下，重掺杂外延区域可确保导通电</a:t>
            </a:r>
            <a:r>
              <a:rPr lang="zh-CN" sz="1800" b="1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阻足</a:t>
            </a: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够低。</a:t>
            </a:r>
          </a:p>
          <a:p>
            <a:pPr algn="l" defTabSz="914400">
              <a:buNone/>
            </a:pPr>
            <a:endParaRPr lang="en-US" b="1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algn="l" defTabSz="914400">
              <a:buNone/>
            </a:pP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关断状态下，夹断导电区域，充当电压持</a:t>
            </a:r>
            <a:r>
              <a:rPr lang="zh-CN" sz="1800" b="1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续层</a:t>
            </a: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。</a:t>
            </a:r>
          </a:p>
          <a:p>
            <a:pPr algn="l" defTabSz="914400">
              <a:buNone/>
            </a:pP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  </a:t>
            </a:r>
            <a:endParaRPr lang="en-US" b="1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413" y="3625334"/>
            <a:ext cx="330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zh-CN" sz="1800" b="1" i="0" dirty="0">
                <a:solidFill>
                  <a:srgbClr val="3F5BE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突破硅限制： 超级结</a:t>
            </a:r>
            <a:r>
              <a:rPr lang="zh-CN" sz="1800" b="1" i="0" dirty="0">
                <a:solidFill>
                  <a:srgbClr val="3F5BE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MOSFET</a:t>
            </a:r>
            <a:endParaRPr lang="en-US" b="1" dirty="0">
              <a:solidFill>
                <a:srgbClr val="3F5BE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58"/>
          <p:cNvGrpSpPr/>
          <p:nvPr/>
        </p:nvGrpSpPr>
        <p:grpSpPr>
          <a:xfrm>
            <a:off x="107504" y="1054100"/>
            <a:ext cx="8892480" cy="5255220"/>
            <a:chOff x="0" y="1054100"/>
            <a:chExt cx="9203373" cy="5346700"/>
          </a:xfrm>
        </p:grpSpPr>
        <p:sp>
          <p:nvSpPr>
            <p:cNvPr id="712" name="직사각형 711"/>
            <p:cNvSpPr/>
            <p:nvPr/>
          </p:nvSpPr>
          <p:spPr bwMode="auto">
            <a:xfrm>
              <a:off x="60960" y="1054100"/>
              <a:ext cx="9142413" cy="534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latinLnBrk="0" hangingPunct="0">
                <a:spcBef>
                  <a:spcPct val="0"/>
                </a:spcBef>
                <a:defRPr/>
              </a:pPr>
              <a:endParaRPr kumimoji="0" lang="ko-KR" altLang="en-US" sz="1800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pic>
          <p:nvPicPr>
            <p:cNvPr id="159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9739" y="1904726"/>
              <a:ext cx="3213146" cy="299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" y="1905000"/>
              <a:ext cx="3200400" cy="2994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5" name="Line 59"/>
            <p:cNvSpPr>
              <a:spLocks noChangeAspect="1" noChangeShapeType="1"/>
            </p:cNvSpPr>
            <p:nvPr/>
          </p:nvSpPr>
          <p:spPr bwMode="auto">
            <a:xfrm>
              <a:off x="1632585" y="2371725"/>
              <a:ext cx="0" cy="21240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716" name="Text Box 60"/>
            <p:cNvSpPr txBox="1">
              <a:spLocks noChangeAspect="1" noChangeArrowheads="1"/>
            </p:cNvSpPr>
            <p:nvPr/>
          </p:nvSpPr>
          <p:spPr bwMode="auto">
            <a:xfrm>
              <a:off x="1616710" y="2490788"/>
              <a:ext cx="300619" cy="26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A</a:t>
              </a:r>
            </a:p>
          </p:txBody>
        </p:sp>
        <p:sp>
          <p:nvSpPr>
            <p:cNvPr id="717" name="Text Box 61"/>
            <p:cNvSpPr txBox="1">
              <a:spLocks noChangeAspect="1" noChangeArrowheads="1"/>
            </p:cNvSpPr>
            <p:nvPr/>
          </p:nvSpPr>
          <p:spPr bwMode="auto">
            <a:xfrm>
              <a:off x="1635759" y="4365625"/>
              <a:ext cx="290665" cy="26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B</a:t>
              </a:r>
            </a:p>
          </p:txBody>
        </p:sp>
        <p:sp>
          <p:nvSpPr>
            <p:cNvPr id="718" name="Line 64"/>
            <p:cNvSpPr>
              <a:spLocks noChangeAspect="1" noChangeShapeType="1"/>
            </p:cNvSpPr>
            <p:nvPr/>
          </p:nvSpPr>
          <p:spPr bwMode="auto">
            <a:xfrm rot="16200000" flipH="1" flipV="1">
              <a:off x="2260442" y="3572669"/>
              <a:ext cx="2341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719" name="Line 65"/>
            <p:cNvSpPr>
              <a:spLocks noChangeAspect="1" noChangeShapeType="1"/>
            </p:cNvSpPr>
            <p:nvPr/>
          </p:nvSpPr>
          <p:spPr bwMode="auto">
            <a:xfrm rot="16200000" flipH="1" flipV="1">
              <a:off x="4005898" y="2068512"/>
              <a:ext cx="0" cy="1139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720" name="Line 66"/>
            <p:cNvSpPr>
              <a:spLocks noChangeAspect="1" noChangeShapeType="1"/>
            </p:cNvSpPr>
            <p:nvPr/>
          </p:nvSpPr>
          <p:spPr bwMode="auto">
            <a:xfrm rot="16200000" flipH="1" flipV="1">
              <a:off x="4001136" y="3903662"/>
              <a:ext cx="0" cy="1139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721" name="Text Box 67"/>
            <p:cNvSpPr txBox="1">
              <a:spLocks noChangeAspect="1" noChangeArrowheads="1"/>
            </p:cNvSpPr>
            <p:nvPr/>
          </p:nvSpPr>
          <p:spPr bwMode="auto">
            <a:xfrm rot="16200000" flipH="1" flipV="1">
              <a:off x="3306475" y="2052991"/>
              <a:ext cx="474920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电场</a:t>
              </a:r>
              <a:endParaRPr lang="en-US" altLang="ko-KR" sz="1100" b="1" i="0" baseline="-250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722" name="Text Box 68"/>
            <p:cNvSpPr txBox="1">
              <a:spLocks noChangeAspect="1" noChangeArrowheads="1"/>
            </p:cNvSpPr>
            <p:nvPr/>
          </p:nvSpPr>
          <p:spPr bwMode="auto">
            <a:xfrm rot="16200000" flipH="1" flipV="1">
              <a:off x="3140588" y="2498286"/>
              <a:ext cx="295520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A</a:t>
              </a:r>
            </a:p>
          </p:txBody>
        </p:sp>
        <p:sp>
          <p:nvSpPr>
            <p:cNvPr id="723" name="Text Box 69"/>
            <p:cNvSpPr txBox="1">
              <a:spLocks noChangeAspect="1" noChangeArrowheads="1"/>
            </p:cNvSpPr>
            <p:nvPr/>
          </p:nvSpPr>
          <p:spPr bwMode="auto">
            <a:xfrm rot="16200000" flipH="1" flipV="1">
              <a:off x="3143892" y="4347722"/>
              <a:ext cx="285735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B</a:t>
              </a:r>
            </a:p>
          </p:txBody>
        </p:sp>
        <p:sp>
          <p:nvSpPr>
            <p:cNvPr id="724" name="Text Box 70"/>
            <p:cNvSpPr txBox="1">
              <a:spLocks noChangeAspect="1" noChangeArrowheads="1"/>
            </p:cNvSpPr>
            <p:nvPr/>
          </p:nvSpPr>
          <p:spPr bwMode="auto">
            <a:xfrm rot="16200000" flipH="1" flipV="1">
              <a:off x="3322749" y="2621878"/>
              <a:ext cx="385221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Vd</a:t>
              </a:r>
              <a:endParaRPr lang="en-US" altLang="ko-KR" sz="1100" b="1" i="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725" name="Text Box 152"/>
            <p:cNvSpPr txBox="1">
              <a:spLocks noChangeArrowheads="1"/>
            </p:cNvSpPr>
            <p:nvPr/>
          </p:nvSpPr>
          <p:spPr bwMode="auto">
            <a:xfrm>
              <a:off x="1010285" y="1295400"/>
              <a:ext cx="1705632" cy="31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Clr>
                  <a:srgbClr val="1F497D"/>
                </a:buClr>
                <a:buFont typeface="Arial"/>
                <a:buChar char="•"/>
              </a:pPr>
              <a:r>
                <a:rPr lang="zh-CN" altLang="ko-KR" sz="1400" b="1" i="0" dirty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 平面型 </a:t>
              </a:r>
              <a:r>
                <a:rPr lang="zh-CN" altLang="ko-KR" sz="1400" b="1" i="0" dirty="0">
                  <a:solidFill>
                    <a:srgbClr val="1F497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MOSFET</a:t>
              </a:r>
            </a:p>
          </p:txBody>
        </p:sp>
        <p:sp>
          <p:nvSpPr>
            <p:cNvPr id="726" name="Text Box 235"/>
            <p:cNvSpPr txBox="1">
              <a:spLocks noChangeArrowheads="1"/>
            </p:cNvSpPr>
            <p:nvPr/>
          </p:nvSpPr>
          <p:spPr bwMode="auto">
            <a:xfrm>
              <a:off x="5275898" y="1295400"/>
              <a:ext cx="1650884" cy="31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Clr>
                  <a:srgbClr val="1F497D"/>
                </a:buClr>
                <a:buFont typeface="Arial"/>
                <a:buChar char="•"/>
              </a:pPr>
              <a:r>
                <a:rPr lang="zh-CN" altLang="ko-KR" sz="1400" b="1" i="0" dirty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 超级结</a:t>
              </a:r>
              <a:r>
                <a:rPr lang="zh-CN" altLang="ko-KR" sz="1400" b="1" i="0" dirty="0">
                  <a:solidFill>
                    <a:srgbClr val="1F497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MOSFET</a:t>
              </a:r>
            </a:p>
          </p:txBody>
        </p:sp>
        <p:sp>
          <p:nvSpPr>
            <p:cNvPr id="727" name="Line 229"/>
            <p:cNvSpPr>
              <a:spLocks noChangeAspect="1" noChangeShapeType="1"/>
            </p:cNvSpPr>
            <p:nvPr/>
          </p:nvSpPr>
          <p:spPr bwMode="auto">
            <a:xfrm flipH="1">
              <a:off x="6222048" y="2355850"/>
              <a:ext cx="1587" cy="21224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728" name="Text Box 230"/>
            <p:cNvSpPr txBox="1">
              <a:spLocks noChangeAspect="1" noChangeArrowheads="1"/>
            </p:cNvSpPr>
            <p:nvPr/>
          </p:nvSpPr>
          <p:spPr bwMode="auto">
            <a:xfrm>
              <a:off x="6252210" y="2490788"/>
              <a:ext cx="300619" cy="26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A</a:t>
              </a:r>
            </a:p>
          </p:txBody>
        </p:sp>
        <p:sp>
          <p:nvSpPr>
            <p:cNvPr id="729" name="Text Box 231"/>
            <p:cNvSpPr txBox="1">
              <a:spLocks noChangeAspect="1" noChangeArrowheads="1"/>
            </p:cNvSpPr>
            <p:nvPr/>
          </p:nvSpPr>
          <p:spPr bwMode="auto">
            <a:xfrm>
              <a:off x="6196648" y="4365625"/>
              <a:ext cx="290665" cy="26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B</a:t>
              </a:r>
            </a:p>
          </p:txBody>
        </p:sp>
        <p:sp>
          <p:nvSpPr>
            <p:cNvPr id="861" name="Freeform 157"/>
            <p:cNvSpPr>
              <a:spLocks noChangeAspect="1"/>
            </p:cNvSpPr>
            <p:nvPr/>
          </p:nvSpPr>
          <p:spPr bwMode="auto">
            <a:xfrm rot="5400000">
              <a:off x="6997541" y="3415507"/>
              <a:ext cx="2111375" cy="125412"/>
            </a:xfrm>
            <a:custGeom>
              <a:avLst/>
              <a:gdLst>
                <a:gd name="T0" fmla="*/ 0 w 1496"/>
                <a:gd name="T1" fmla="*/ 2147483647 h 771"/>
                <a:gd name="T2" fmla="*/ 2147483647 w 1496"/>
                <a:gd name="T3" fmla="*/ 0 h 771"/>
                <a:gd name="T4" fmla="*/ 2147483647 w 1496"/>
                <a:gd name="T5" fmla="*/ 2147483647 h 771"/>
                <a:gd name="T6" fmla="*/ 2147483647 w 1496"/>
                <a:gd name="T7" fmla="*/ 2147483647 h 771"/>
                <a:gd name="T8" fmla="*/ 2147483647 w 1496"/>
                <a:gd name="T9" fmla="*/ 2147483647 h 771"/>
                <a:gd name="T10" fmla="*/ 0 w 1496"/>
                <a:gd name="T11" fmla="*/ 2147483647 h 7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6"/>
                <a:gd name="T19" fmla="*/ 0 h 771"/>
                <a:gd name="T20" fmla="*/ 1496 w 1496"/>
                <a:gd name="T21" fmla="*/ 771 h 7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6" h="771">
                  <a:moveTo>
                    <a:pt x="0" y="771"/>
                  </a:moveTo>
                  <a:lnTo>
                    <a:pt x="136" y="0"/>
                  </a:lnTo>
                  <a:lnTo>
                    <a:pt x="1344" y="7"/>
                  </a:lnTo>
                  <a:lnTo>
                    <a:pt x="1449" y="151"/>
                  </a:lnTo>
                  <a:lnTo>
                    <a:pt x="1496" y="771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862" name="Line 158"/>
            <p:cNvSpPr>
              <a:spLocks noChangeAspect="1" noChangeShapeType="1"/>
            </p:cNvSpPr>
            <p:nvPr/>
          </p:nvSpPr>
          <p:spPr bwMode="auto">
            <a:xfrm rot="5400000">
              <a:off x="6819742" y="3537744"/>
              <a:ext cx="2341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863" name="Line 159"/>
            <p:cNvSpPr>
              <a:spLocks noChangeAspect="1" noChangeShapeType="1"/>
            </p:cNvSpPr>
            <p:nvPr/>
          </p:nvSpPr>
          <p:spPr bwMode="auto">
            <a:xfrm rot="5400000">
              <a:off x="8565198" y="2033587"/>
              <a:ext cx="0" cy="1139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08" name="Line 160"/>
            <p:cNvSpPr>
              <a:spLocks noChangeAspect="1" noChangeShapeType="1"/>
            </p:cNvSpPr>
            <p:nvPr/>
          </p:nvSpPr>
          <p:spPr bwMode="auto">
            <a:xfrm rot="5400000">
              <a:off x="8560436" y="3897312"/>
              <a:ext cx="0" cy="1139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09" name="Text Box 161"/>
            <p:cNvSpPr txBox="1">
              <a:spLocks noChangeAspect="1" noChangeArrowheads="1"/>
            </p:cNvSpPr>
            <p:nvPr/>
          </p:nvSpPr>
          <p:spPr bwMode="auto">
            <a:xfrm rot="5400000">
              <a:off x="7865775" y="2018066"/>
              <a:ext cx="474920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电场</a:t>
              </a:r>
            </a:p>
          </p:txBody>
        </p:sp>
        <p:sp>
          <p:nvSpPr>
            <p:cNvPr id="1010" name="Text Box 162"/>
            <p:cNvSpPr txBox="1">
              <a:spLocks noChangeAspect="1" noChangeArrowheads="1"/>
            </p:cNvSpPr>
            <p:nvPr/>
          </p:nvSpPr>
          <p:spPr bwMode="auto">
            <a:xfrm rot="5400000">
              <a:off x="7698300" y="2498286"/>
              <a:ext cx="295520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A</a:t>
              </a:r>
            </a:p>
          </p:txBody>
        </p:sp>
        <p:sp>
          <p:nvSpPr>
            <p:cNvPr id="1011" name="Text Box 163"/>
            <p:cNvSpPr txBox="1">
              <a:spLocks noChangeAspect="1" noChangeArrowheads="1"/>
            </p:cNvSpPr>
            <p:nvPr/>
          </p:nvSpPr>
          <p:spPr bwMode="auto">
            <a:xfrm rot="5400000">
              <a:off x="7703192" y="4347722"/>
              <a:ext cx="285735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B</a:t>
              </a:r>
            </a:p>
          </p:txBody>
        </p:sp>
        <p:sp>
          <p:nvSpPr>
            <p:cNvPr id="1012" name="Text Box 164"/>
            <p:cNvSpPr txBox="1">
              <a:spLocks noChangeAspect="1" noChangeArrowheads="1"/>
            </p:cNvSpPr>
            <p:nvPr/>
          </p:nvSpPr>
          <p:spPr bwMode="auto">
            <a:xfrm rot="5400000">
              <a:off x="7913799" y="3111855"/>
              <a:ext cx="385221" cy="2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Vd</a:t>
              </a:r>
              <a:endParaRPr lang="en-US" altLang="ko-KR" sz="1100" b="1" i="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13" name="Line 165"/>
            <p:cNvSpPr>
              <a:spLocks noChangeAspect="1" noChangeShapeType="1"/>
            </p:cNvSpPr>
            <p:nvPr/>
          </p:nvSpPr>
          <p:spPr bwMode="auto">
            <a:xfrm rot="5400000">
              <a:off x="8558054" y="3752056"/>
              <a:ext cx="0" cy="1144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14" name="Line 240"/>
            <p:cNvSpPr>
              <a:spLocks noChangeShapeType="1"/>
            </p:cNvSpPr>
            <p:nvPr/>
          </p:nvSpPr>
          <p:spPr bwMode="auto">
            <a:xfrm>
              <a:off x="92710" y="3062288"/>
              <a:ext cx="3117850" cy="0"/>
            </a:xfrm>
            <a:prstGeom prst="line">
              <a:avLst/>
            </a:prstGeom>
            <a:noFill/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15" name="Rectangle 300"/>
            <p:cNvSpPr>
              <a:spLocks noChangeArrowheads="1"/>
            </p:cNvSpPr>
            <p:nvPr/>
          </p:nvSpPr>
          <p:spPr bwMode="auto">
            <a:xfrm>
              <a:off x="175260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16" name="Rectangle 301"/>
            <p:cNvSpPr>
              <a:spLocks noChangeArrowheads="1"/>
            </p:cNvSpPr>
            <p:nvPr/>
          </p:nvSpPr>
          <p:spPr bwMode="auto">
            <a:xfrm>
              <a:off x="543560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17" name="Rectangle 305"/>
            <p:cNvSpPr>
              <a:spLocks noChangeArrowheads="1"/>
            </p:cNvSpPr>
            <p:nvPr/>
          </p:nvSpPr>
          <p:spPr bwMode="auto">
            <a:xfrm>
              <a:off x="861060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18" name="Rectangle 306"/>
            <p:cNvSpPr>
              <a:spLocks noChangeArrowheads="1"/>
            </p:cNvSpPr>
            <p:nvPr/>
          </p:nvSpPr>
          <p:spPr bwMode="auto">
            <a:xfrm>
              <a:off x="1229360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19" name="Rectangle 307"/>
            <p:cNvSpPr>
              <a:spLocks noChangeArrowheads="1"/>
            </p:cNvSpPr>
            <p:nvPr/>
          </p:nvSpPr>
          <p:spPr bwMode="auto">
            <a:xfrm>
              <a:off x="1872298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20" name="Rectangle 308"/>
            <p:cNvSpPr>
              <a:spLocks noChangeArrowheads="1"/>
            </p:cNvSpPr>
            <p:nvPr/>
          </p:nvSpPr>
          <p:spPr bwMode="auto">
            <a:xfrm>
              <a:off x="2229485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21" name="Rectangle 309"/>
            <p:cNvSpPr>
              <a:spLocks noChangeArrowheads="1"/>
            </p:cNvSpPr>
            <p:nvPr/>
          </p:nvSpPr>
          <p:spPr bwMode="auto">
            <a:xfrm>
              <a:off x="2575560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22" name="Rectangle 310"/>
            <p:cNvSpPr>
              <a:spLocks noChangeArrowheads="1"/>
            </p:cNvSpPr>
            <p:nvPr/>
          </p:nvSpPr>
          <p:spPr bwMode="auto">
            <a:xfrm>
              <a:off x="2932748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23" name="AutoShape 313"/>
            <p:cNvSpPr>
              <a:spLocks noChangeArrowheads="1"/>
            </p:cNvSpPr>
            <p:nvPr/>
          </p:nvSpPr>
          <p:spPr bwMode="auto">
            <a:xfrm rot="11410794">
              <a:off x="3375660" y="2589685"/>
              <a:ext cx="228600" cy="609600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i="0" dirty="0"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24" name="Line 325"/>
            <p:cNvSpPr>
              <a:spLocks noChangeShapeType="1"/>
            </p:cNvSpPr>
            <p:nvPr/>
          </p:nvSpPr>
          <p:spPr bwMode="auto">
            <a:xfrm>
              <a:off x="6918960" y="2830513"/>
              <a:ext cx="0" cy="1452562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25" name="Line 327"/>
            <p:cNvSpPr>
              <a:spLocks noChangeShapeType="1"/>
            </p:cNvSpPr>
            <p:nvPr/>
          </p:nvSpPr>
          <p:spPr bwMode="auto">
            <a:xfrm>
              <a:off x="7599998" y="2824163"/>
              <a:ext cx="0" cy="1452562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26" name="Freeform 341"/>
            <p:cNvSpPr>
              <a:spLocks/>
            </p:cNvSpPr>
            <p:nvPr/>
          </p:nvSpPr>
          <p:spPr bwMode="auto">
            <a:xfrm>
              <a:off x="6582410" y="2716213"/>
              <a:ext cx="336550" cy="103187"/>
            </a:xfrm>
            <a:custGeom>
              <a:avLst/>
              <a:gdLst>
                <a:gd name="T0" fmla="*/ 0 w 192"/>
                <a:gd name="T1" fmla="*/ 2147483647 h 56"/>
                <a:gd name="T2" fmla="*/ 2147483647 w 192"/>
                <a:gd name="T3" fmla="*/ 2147483647 h 56"/>
                <a:gd name="T4" fmla="*/ 2147483647 w 192"/>
                <a:gd name="T5" fmla="*/ 2147483647 h 56"/>
                <a:gd name="T6" fmla="*/ 2147483647 w 192"/>
                <a:gd name="T7" fmla="*/ 2147483647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6"/>
                <a:gd name="T14" fmla="*/ 192 w 192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6">
                  <a:moveTo>
                    <a:pt x="0" y="56"/>
                  </a:moveTo>
                  <a:cubicBezTo>
                    <a:pt x="12" y="36"/>
                    <a:pt x="24" y="16"/>
                    <a:pt x="48" y="8"/>
                  </a:cubicBezTo>
                  <a:cubicBezTo>
                    <a:pt x="72" y="0"/>
                    <a:pt x="120" y="0"/>
                    <a:pt x="144" y="8"/>
                  </a:cubicBezTo>
                  <a:cubicBezTo>
                    <a:pt x="168" y="16"/>
                    <a:pt x="176" y="40"/>
                    <a:pt x="192" y="56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27" name="Freeform 343"/>
            <p:cNvSpPr>
              <a:spLocks/>
            </p:cNvSpPr>
            <p:nvPr/>
          </p:nvSpPr>
          <p:spPr bwMode="auto">
            <a:xfrm flipH="1">
              <a:off x="7604760" y="2743200"/>
              <a:ext cx="228600" cy="76200"/>
            </a:xfrm>
            <a:custGeom>
              <a:avLst/>
              <a:gdLst>
                <a:gd name="T0" fmla="*/ 2147483647 w 192"/>
                <a:gd name="T1" fmla="*/ 2147483647 h 56"/>
                <a:gd name="T2" fmla="*/ 2147483647 w 192"/>
                <a:gd name="T3" fmla="*/ 2147483647 h 56"/>
                <a:gd name="T4" fmla="*/ 0 w 192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192" y="56"/>
                  </a:moveTo>
                  <a:cubicBezTo>
                    <a:pt x="160" y="36"/>
                    <a:pt x="128" y="16"/>
                    <a:pt x="96" y="8"/>
                  </a:cubicBezTo>
                  <a:cubicBezTo>
                    <a:pt x="64" y="0"/>
                    <a:pt x="8" y="8"/>
                    <a:pt x="0" y="8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3" name="Freeform 361"/>
            <p:cNvSpPr>
              <a:spLocks/>
            </p:cNvSpPr>
            <p:nvPr/>
          </p:nvSpPr>
          <p:spPr bwMode="auto">
            <a:xfrm>
              <a:off x="6918960" y="4264025"/>
              <a:ext cx="685800" cy="171450"/>
            </a:xfrm>
            <a:custGeom>
              <a:avLst/>
              <a:gdLst>
                <a:gd name="T0" fmla="*/ 0 w 384"/>
                <a:gd name="T1" fmla="*/ 0 h 112"/>
                <a:gd name="T2" fmla="*/ 2147483647 w 384"/>
                <a:gd name="T3" fmla="*/ 2147483647 h 112"/>
                <a:gd name="T4" fmla="*/ 2147483647 w 384"/>
                <a:gd name="T5" fmla="*/ 2147483647 h 112"/>
                <a:gd name="T6" fmla="*/ 2147483647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76" y="24"/>
                    <a:pt x="384" y="0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grpSp>
          <p:nvGrpSpPr>
            <p:cNvPr id="4" name="Group 384"/>
            <p:cNvGrpSpPr>
              <a:grpSpLocks/>
            </p:cNvGrpSpPr>
            <p:nvPr/>
          </p:nvGrpSpPr>
          <p:grpSpPr bwMode="auto">
            <a:xfrm>
              <a:off x="7182485" y="2425700"/>
              <a:ext cx="152400" cy="1689100"/>
              <a:chOff x="3216" y="1549"/>
              <a:chExt cx="96" cy="947"/>
            </a:xfrm>
          </p:grpSpPr>
          <p:grpSp>
            <p:nvGrpSpPr>
              <p:cNvPr id="5" name="Group 385"/>
              <p:cNvGrpSpPr>
                <a:grpSpLocks/>
              </p:cNvGrpSpPr>
              <p:nvPr/>
            </p:nvGrpSpPr>
            <p:grpSpPr bwMode="auto">
              <a:xfrm>
                <a:off x="3216" y="1549"/>
                <a:ext cx="92" cy="947"/>
                <a:chOff x="3216" y="1549"/>
                <a:chExt cx="92" cy="855"/>
              </a:xfrm>
            </p:grpSpPr>
            <p:sp>
              <p:nvSpPr>
                <p:cNvPr id="1107" name="Line 386"/>
                <p:cNvSpPr>
                  <a:spLocks noChangeShapeType="1"/>
                </p:cNvSpPr>
                <p:nvPr/>
              </p:nvSpPr>
              <p:spPr bwMode="auto">
                <a:xfrm>
                  <a:off x="3308" y="1549"/>
                  <a:ext cx="0" cy="855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  <p:sp>
              <p:nvSpPr>
                <p:cNvPr id="1108" name="Line 387"/>
                <p:cNvSpPr>
                  <a:spLocks noChangeShapeType="1"/>
                </p:cNvSpPr>
                <p:nvPr/>
              </p:nvSpPr>
              <p:spPr bwMode="auto">
                <a:xfrm>
                  <a:off x="3216" y="1549"/>
                  <a:ext cx="0" cy="855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1106" name="Line 388"/>
              <p:cNvSpPr>
                <a:spLocks noChangeShapeType="1"/>
              </p:cNvSpPr>
              <p:nvPr/>
            </p:nvSpPr>
            <p:spPr bwMode="auto">
              <a:xfrm>
                <a:off x="3216" y="249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</p:grpSp>
        <p:sp>
          <p:nvSpPr>
            <p:cNvPr id="6" name="Text Box 395"/>
            <p:cNvSpPr txBox="1">
              <a:spLocks noChangeAspect="1" noChangeArrowheads="1"/>
            </p:cNvSpPr>
            <p:nvPr/>
          </p:nvSpPr>
          <p:spPr bwMode="auto">
            <a:xfrm>
              <a:off x="5023485" y="4476750"/>
              <a:ext cx="629111" cy="26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耗尽区</a:t>
              </a:r>
            </a:p>
          </p:txBody>
        </p:sp>
        <p:sp>
          <p:nvSpPr>
            <p:cNvPr id="1033" name="Line 397"/>
            <p:cNvSpPr>
              <a:spLocks noChangeShapeType="1"/>
            </p:cNvSpPr>
            <p:nvPr/>
          </p:nvSpPr>
          <p:spPr bwMode="auto">
            <a:xfrm flipH="1" flipV="1">
              <a:off x="5318760" y="3962400"/>
              <a:ext cx="22860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34" name="Line 325"/>
            <p:cNvSpPr>
              <a:spLocks noChangeShapeType="1"/>
            </p:cNvSpPr>
            <p:nvPr/>
          </p:nvSpPr>
          <p:spPr bwMode="auto">
            <a:xfrm>
              <a:off x="5896610" y="2825750"/>
              <a:ext cx="0" cy="1452563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35" name="Line 327"/>
            <p:cNvSpPr>
              <a:spLocks noChangeShapeType="1"/>
            </p:cNvSpPr>
            <p:nvPr/>
          </p:nvSpPr>
          <p:spPr bwMode="auto">
            <a:xfrm>
              <a:off x="6577648" y="2819400"/>
              <a:ext cx="0" cy="1452563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36" name="Freeform 361"/>
            <p:cNvSpPr>
              <a:spLocks/>
            </p:cNvSpPr>
            <p:nvPr/>
          </p:nvSpPr>
          <p:spPr bwMode="auto">
            <a:xfrm>
              <a:off x="5896610" y="4259263"/>
              <a:ext cx="685800" cy="171450"/>
            </a:xfrm>
            <a:custGeom>
              <a:avLst/>
              <a:gdLst>
                <a:gd name="T0" fmla="*/ 0 w 384"/>
                <a:gd name="T1" fmla="*/ 0 h 112"/>
                <a:gd name="T2" fmla="*/ 2147483647 w 384"/>
                <a:gd name="T3" fmla="*/ 2147483647 h 112"/>
                <a:gd name="T4" fmla="*/ 2147483647 w 384"/>
                <a:gd name="T5" fmla="*/ 2147483647 h 112"/>
                <a:gd name="T6" fmla="*/ 2147483647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76" y="24"/>
                    <a:pt x="384" y="0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grpSp>
          <p:nvGrpSpPr>
            <p:cNvPr id="15" name="Group 384"/>
            <p:cNvGrpSpPr>
              <a:grpSpLocks/>
            </p:cNvGrpSpPr>
            <p:nvPr/>
          </p:nvGrpSpPr>
          <p:grpSpPr bwMode="auto">
            <a:xfrm>
              <a:off x="6156960" y="2436813"/>
              <a:ext cx="152400" cy="1689100"/>
              <a:chOff x="3216" y="1549"/>
              <a:chExt cx="96" cy="947"/>
            </a:xfrm>
          </p:grpSpPr>
          <p:grpSp>
            <p:nvGrpSpPr>
              <p:cNvPr id="746" name="Group 385"/>
              <p:cNvGrpSpPr>
                <a:grpSpLocks/>
              </p:cNvGrpSpPr>
              <p:nvPr/>
            </p:nvGrpSpPr>
            <p:grpSpPr bwMode="auto">
              <a:xfrm>
                <a:off x="3216" y="1549"/>
                <a:ext cx="92" cy="947"/>
                <a:chOff x="3216" y="1549"/>
                <a:chExt cx="92" cy="855"/>
              </a:xfrm>
            </p:grpSpPr>
            <p:sp>
              <p:nvSpPr>
                <p:cNvPr id="1103" name="Line 386"/>
                <p:cNvSpPr>
                  <a:spLocks noChangeShapeType="1"/>
                </p:cNvSpPr>
                <p:nvPr/>
              </p:nvSpPr>
              <p:spPr bwMode="auto">
                <a:xfrm>
                  <a:off x="3308" y="1549"/>
                  <a:ext cx="0" cy="855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  <p:sp>
              <p:nvSpPr>
                <p:cNvPr id="1104" name="Line 387"/>
                <p:cNvSpPr>
                  <a:spLocks noChangeShapeType="1"/>
                </p:cNvSpPr>
                <p:nvPr/>
              </p:nvSpPr>
              <p:spPr bwMode="auto">
                <a:xfrm>
                  <a:off x="3216" y="1549"/>
                  <a:ext cx="0" cy="855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1102" name="Line 388"/>
              <p:cNvSpPr>
                <a:spLocks noChangeShapeType="1"/>
              </p:cNvSpPr>
              <p:nvPr/>
            </p:nvSpPr>
            <p:spPr bwMode="auto">
              <a:xfrm>
                <a:off x="3216" y="249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</p:grpSp>
        <p:sp>
          <p:nvSpPr>
            <p:cNvPr id="7" name="Freeform 341"/>
            <p:cNvSpPr>
              <a:spLocks/>
            </p:cNvSpPr>
            <p:nvPr/>
          </p:nvSpPr>
          <p:spPr bwMode="auto">
            <a:xfrm>
              <a:off x="5563235" y="2720975"/>
              <a:ext cx="336550" cy="103188"/>
            </a:xfrm>
            <a:custGeom>
              <a:avLst/>
              <a:gdLst>
                <a:gd name="T0" fmla="*/ 0 w 192"/>
                <a:gd name="T1" fmla="*/ 2147483647 h 56"/>
                <a:gd name="T2" fmla="*/ 2147483647 w 192"/>
                <a:gd name="T3" fmla="*/ 2147483647 h 56"/>
                <a:gd name="T4" fmla="*/ 2147483647 w 192"/>
                <a:gd name="T5" fmla="*/ 2147483647 h 56"/>
                <a:gd name="T6" fmla="*/ 2147483647 w 192"/>
                <a:gd name="T7" fmla="*/ 2147483647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6"/>
                <a:gd name="T14" fmla="*/ 192 w 192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6">
                  <a:moveTo>
                    <a:pt x="0" y="56"/>
                  </a:moveTo>
                  <a:cubicBezTo>
                    <a:pt x="12" y="36"/>
                    <a:pt x="24" y="16"/>
                    <a:pt x="48" y="8"/>
                  </a:cubicBezTo>
                  <a:cubicBezTo>
                    <a:pt x="72" y="0"/>
                    <a:pt x="120" y="0"/>
                    <a:pt x="144" y="8"/>
                  </a:cubicBezTo>
                  <a:cubicBezTo>
                    <a:pt x="168" y="16"/>
                    <a:pt x="176" y="40"/>
                    <a:pt x="192" y="56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39" name="Line 325"/>
            <p:cNvSpPr>
              <a:spLocks noChangeShapeType="1"/>
            </p:cNvSpPr>
            <p:nvPr/>
          </p:nvSpPr>
          <p:spPr bwMode="auto">
            <a:xfrm>
              <a:off x="4886960" y="2825750"/>
              <a:ext cx="0" cy="1452563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40" name="Line 327"/>
            <p:cNvSpPr>
              <a:spLocks noChangeShapeType="1"/>
            </p:cNvSpPr>
            <p:nvPr/>
          </p:nvSpPr>
          <p:spPr bwMode="auto">
            <a:xfrm>
              <a:off x="5567998" y="2819400"/>
              <a:ext cx="0" cy="1452563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41" name="Freeform 361"/>
            <p:cNvSpPr>
              <a:spLocks/>
            </p:cNvSpPr>
            <p:nvPr/>
          </p:nvSpPr>
          <p:spPr bwMode="auto">
            <a:xfrm>
              <a:off x="4886960" y="4259263"/>
              <a:ext cx="685800" cy="171450"/>
            </a:xfrm>
            <a:custGeom>
              <a:avLst/>
              <a:gdLst>
                <a:gd name="T0" fmla="*/ 0 w 384"/>
                <a:gd name="T1" fmla="*/ 0 h 112"/>
                <a:gd name="T2" fmla="*/ 2147483647 w 384"/>
                <a:gd name="T3" fmla="*/ 2147483647 h 112"/>
                <a:gd name="T4" fmla="*/ 2147483647 w 384"/>
                <a:gd name="T5" fmla="*/ 2147483647 h 112"/>
                <a:gd name="T6" fmla="*/ 2147483647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76" y="24"/>
                    <a:pt x="384" y="0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grpSp>
          <p:nvGrpSpPr>
            <p:cNvPr id="747" name="Group 384"/>
            <p:cNvGrpSpPr>
              <a:grpSpLocks/>
            </p:cNvGrpSpPr>
            <p:nvPr/>
          </p:nvGrpSpPr>
          <p:grpSpPr bwMode="auto">
            <a:xfrm>
              <a:off x="5147310" y="2436813"/>
              <a:ext cx="152400" cy="1689100"/>
              <a:chOff x="3216" y="1549"/>
              <a:chExt cx="96" cy="947"/>
            </a:xfrm>
          </p:grpSpPr>
          <p:grpSp>
            <p:nvGrpSpPr>
              <p:cNvPr id="748" name="Group 385"/>
              <p:cNvGrpSpPr>
                <a:grpSpLocks/>
              </p:cNvGrpSpPr>
              <p:nvPr/>
            </p:nvGrpSpPr>
            <p:grpSpPr bwMode="auto">
              <a:xfrm>
                <a:off x="3216" y="1549"/>
                <a:ext cx="92" cy="947"/>
                <a:chOff x="3216" y="1549"/>
                <a:chExt cx="92" cy="855"/>
              </a:xfrm>
            </p:grpSpPr>
            <p:sp>
              <p:nvSpPr>
                <p:cNvPr id="1099" name="Line 386"/>
                <p:cNvSpPr>
                  <a:spLocks noChangeShapeType="1"/>
                </p:cNvSpPr>
                <p:nvPr/>
              </p:nvSpPr>
              <p:spPr bwMode="auto">
                <a:xfrm>
                  <a:off x="3308" y="1549"/>
                  <a:ext cx="0" cy="855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  <p:sp>
              <p:nvSpPr>
                <p:cNvPr id="1100" name="Line 387"/>
                <p:cNvSpPr>
                  <a:spLocks noChangeShapeType="1"/>
                </p:cNvSpPr>
                <p:nvPr/>
              </p:nvSpPr>
              <p:spPr bwMode="auto">
                <a:xfrm>
                  <a:off x="3216" y="1549"/>
                  <a:ext cx="0" cy="855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1098" name="Line 388"/>
              <p:cNvSpPr>
                <a:spLocks noChangeShapeType="1"/>
              </p:cNvSpPr>
              <p:nvPr/>
            </p:nvSpPr>
            <p:spPr bwMode="auto">
              <a:xfrm>
                <a:off x="3216" y="249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</p:grpSp>
        <p:cxnSp>
          <p:nvCxnSpPr>
            <p:cNvPr id="1646" name="직선 화살표 연결선 1042"/>
            <p:cNvCxnSpPr>
              <a:cxnSpLocks noChangeShapeType="1"/>
            </p:cNvCxnSpPr>
            <p:nvPr/>
          </p:nvCxnSpPr>
          <p:spPr bwMode="auto">
            <a:xfrm rot="16200000" flipH="1">
              <a:off x="5217160" y="4197350"/>
              <a:ext cx="533400" cy="101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4" name="Freeform 343"/>
            <p:cNvSpPr>
              <a:spLocks/>
            </p:cNvSpPr>
            <p:nvPr/>
          </p:nvSpPr>
          <p:spPr bwMode="auto">
            <a:xfrm>
              <a:off x="4632960" y="2743200"/>
              <a:ext cx="228600" cy="76200"/>
            </a:xfrm>
            <a:custGeom>
              <a:avLst/>
              <a:gdLst>
                <a:gd name="T0" fmla="*/ 2147483647 w 192"/>
                <a:gd name="T1" fmla="*/ 2147483647 h 56"/>
                <a:gd name="T2" fmla="*/ 2147483647 w 192"/>
                <a:gd name="T3" fmla="*/ 2147483647 h 56"/>
                <a:gd name="T4" fmla="*/ 0 w 192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192" y="56"/>
                  </a:moveTo>
                  <a:cubicBezTo>
                    <a:pt x="160" y="36"/>
                    <a:pt x="128" y="16"/>
                    <a:pt x="96" y="8"/>
                  </a:cubicBezTo>
                  <a:cubicBezTo>
                    <a:pt x="64" y="0"/>
                    <a:pt x="8" y="8"/>
                    <a:pt x="0" y="8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1045" name="Rectangle 217"/>
            <p:cNvSpPr>
              <a:spLocks noChangeArrowheads="1"/>
            </p:cNvSpPr>
            <p:nvPr/>
          </p:nvSpPr>
          <p:spPr bwMode="auto">
            <a:xfrm>
              <a:off x="275273" y="2500313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46" name="Rectangle 217"/>
            <p:cNvSpPr>
              <a:spLocks noChangeArrowheads="1"/>
            </p:cNvSpPr>
            <p:nvPr/>
          </p:nvSpPr>
          <p:spPr bwMode="auto">
            <a:xfrm>
              <a:off x="775335" y="2500313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47" name="Rectangle 217"/>
            <p:cNvSpPr>
              <a:spLocks noChangeArrowheads="1"/>
            </p:cNvSpPr>
            <p:nvPr/>
          </p:nvSpPr>
          <p:spPr bwMode="auto">
            <a:xfrm>
              <a:off x="561023" y="2552700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48" name="Rectangle 217"/>
            <p:cNvSpPr>
              <a:spLocks noChangeArrowheads="1"/>
            </p:cNvSpPr>
            <p:nvPr/>
          </p:nvSpPr>
          <p:spPr bwMode="auto">
            <a:xfrm>
              <a:off x="1275398" y="2500313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49" name="Rectangle 217"/>
            <p:cNvSpPr>
              <a:spLocks noChangeArrowheads="1"/>
            </p:cNvSpPr>
            <p:nvPr/>
          </p:nvSpPr>
          <p:spPr bwMode="auto">
            <a:xfrm>
              <a:off x="1775460" y="2500313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50" name="Rectangle 217"/>
            <p:cNvSpPr>
              <a:spLocks noChangeArrowheads="1"/>
            </p:cNvSpPr>
            <p:nvPr/>
          </p:nvSpPr>
          <p:spPr bwMode="auto">
            <a:xfrm>
              <a:off x="1561148" y="2552700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51" name="Rectangle 217"/>
            <p:cNvSpPr>
              <a:spLocks noChangeArrowheads="1"/>
            </p:cNvSpPr>
            <p:nvPr/>
          </p:nvSpPr>
          <p:spPr bwMode="auto">
            <a:xfrm>
              <a:off x="2299335" y="2487613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52" name="Rectangle 217"/>
            <p:cNvSpPr>
              <a:spLocks noChangeArrowheads="1"/>
            </p:cNvSpPr>
            <p:nvPr/>
          </p:nvSpPr>
          <p:spPr bwMode="auto">
            <a:xfrm>
              <a:off x="2799398" y="2487613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53" name="Rectangle 217"/>
            <p:cNvSpPr>
              <a:spLocks noChangeArrowheads="1"/>
            </p:cNvSpPr>
            <p:nvPr/>
          </p:nvSpPr>
          <p:spPr bwMode="auto">
            <a:xfrm>
              <a:off x="2585085" y="2540000"/>
              <a:ext cx="295643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-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1054" name="Rectangle 307"/>
            <p:cNvSpPr>
              <a:spLocks noChangeArrowheads="1"/>
            </p:cNvSpPr>
            <p:nvPr/>
          </p:nvSpPr>
          <p:spPr bwMode="auto">
            <a:xfrm>
              <a:off x="1538923" y="2714625"/>
              <a:ext cx="373617" cy="37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8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+</a:t>
              </a:r>
              <a:endParaRPr lang="ko-KR" altLang="en-US" b="1" i="0" dirty="0">
                <a:solidFill>
                  <a:schemeClr val="tx2"/>
                </a:solidFill>
                <a:latin typeface="Microsoft YaHei" pitchFamily="34" charset="-122"/>
                <a:cs typeface="Arial" pitchFamily="34" charset="0"/>
              </a:endParaRPr>
            </a:p>
          </p:txBody>
        </p:sp>
        <p:grpSp>
          <p:nvGrpSpPr>
            <p:cNvPr id="754" name="그룹 90"/>
            <p:cNvGrpSpPr>
              <a:grpSpLocks/>
            </p:cNvGrpSpPr>
            <p:nvPr/>
          </p:nvGrpSpPr>
          <p:grpSpPr bwMode="auto">
            <a:xfrm>
              <a:off x="5847398" y="2857500"/>
              <a:ext cx="430580" cy="1172686"/>
              <a:chOff x="5786438" y="2857500"/>
              <a:chExt cx="430580" cy="1172686"/>
            </a:xfrm>
          </p:grpSpPr>
          <p:sp>
            <p:nvSpPr>
              <p:cNvPr id="8" name="Rectangle 307"/>
              <p:cNvSpPr>
                <a:spLocks noChangeArrowheads="1"/>
              </p:cNvSpPr>
              <p:nvPr/>
            </p:nvSpPr>
            <p:spPr bwMode="auto">
              <a:xfrm>
                <a:off x="5786438" y="2857500"/>
                <a:ext cx="373616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92" name="Rectangle 307"/>
              <p:cNvSpPr>
                <a:spLocks noChangeArrowheads="1"/>
              </p:cNvSpPr>
              <p:nvPr/>
            </p:nvSpPr>
            <p:spPr bwMode="auto">
              <a:xfrm>
                <a:off x="5786438" y="3251200"/>
                <a:ext cx="373616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9" name="Rectangle 307"/>
              <p:cNvSpPr>
                <a:spLocks noChangeArrowheads="1"/>
              </p:cNvSpPr>
              <p:nvPr/>
            </p:nvSpPr>
            <p:spPr bwMode="auto">
              <a:xfrm>
                <a:off x="5786438" y="3643313"/>
                <a:ext cx="373616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" name="Rectangle 307"/>
              <p:cNvSpPr>
                <a:spLocks noChangeArrowheads="1"/>
              </p:cNvSpPr>
              <p:nvPr/>
            </p:nvSpPr>
            <p:spPr bwMode="auto">
              <a:xfrm>
                <a:off x="5921375" y="2868613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95" name="Rectangle 307"/>
              <p:cNvSpPr>
                <a:spLocks noChangeArrowheads="1"/>
              </p:cNvSpPr>
              <p:nvPr/>
            </p:nvSpPr>
            <p:spPr bwMode="auto">
              <a:xfrm>
                <a:off x="5921375" y="32607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96" name="Rectangle 307"/>
              <p:cNvSpPr>
                <a:spLocks noChangeArrowheads="1"/>
              </p:cNvSpPr>
              <p:nvPr/>
            </p:nvSpPr>
            <p:spPr bwMode="auto">
              <a:xfrm>
                <a:off x="5921375" y="36544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759" name="그룹 97"/>
            <p:cNvGrpSpPr>
              <a:grpSpLocks/>
            </p:cNvGrpSpPr>
            <p:nvPr/>
          </p:nvGrpSpPr>
          <p:grpSpPr bwMode="auto">
            <a:xfrm>
              <a:off x="6852285" y="2857500"/>
              <a:ext cx="430581" cy="1172686"/>
              <a:chOff x="5785995" y="2857500"/>
              <a:chExt cx="430581" cy="1172686"/>
            </a:xfrm>
          </p:grpSpPr>
          <p:sp>
            <p:nvSpPr>
              <p:cNvPr id="11" name="Rectangle 307"/>
              <p:cNvSpPr>
                <a:spLocks noChangeArrowheads="1"/>
              </p:cNvSpPr>
              <p:nvPr/>
            </p:nvSpPr>
            <p:spPr bwMode="auto">
              <a:xfrm>
                <a:off x="5785995" y="2857500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2" name="Rectangle 307"/>
              <p:cNvSpPr>
                <a:spLocks noChangeArrowheads="1"/>
              </p:cNvSpPr>
              <p:nvPr/>
            </p:nvSpPr>
            <p:spPr bwMode="auto">
              <a:xfrm>
                <a:off x="5785995" y="3251200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3" name="Rectangle 307"/>
              <p:cNvSpPr>
                <a:spLocks noChangeArrowheads="1"/>
              </p:cNvSpPr>
              <p:nvPr/>
            </p:nvSpPr>
            <p:spPr bwMode="auto">
              <a:xfrm>
                <a:off x="5785995" y="3643313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4" name="Rectangle 307"/>
              <p:cNvSpPr>
                <a:spLocks noChangeArrowheads="1"/>
              </p:cNvSpPr>
              <p:nvPr/>
            </p:nvSpPr>
            <p:spPr bwMode="auto">
              <a:xfrm>
                <a:off x="5920933" y="2868613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6" name="Rectangle 307"/>
              <p:cNvSpPr>
                <a:spLocks noChangeArrowheads="1"/>
              </p:cNvSpPr>
              <p:nvPr/>
            </p:nvSpPr>
            <p:spPr bwMode="auto">
              <a:xfrm>
                <a:off x="5920933" y="32607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7" name="Rectangle 307"/>
              <p:cNvSpPr>
                <a:spLocks noChangeArrowheads="1"/>
              </p:cNvSpPr>
              <p:nvPr/>
            </p:nvSpPr>
            <p:spPr bwMode="auto">
              <a:xfrm>
                <a:off x="5920933" y="36544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760" name="그룹 104"/>
            <p:cNvGrpSpPr>
              <a:grpSpLocks/>
            </p:cNvGrpSpPr>
            <p:nvPr/>
          </p:nvGrpSpPr>
          <p:grpSpPr bwMode="auto">
            <a:xfrm>
              <a:off x="4842510" y="2857500"/>
              <a:ext cx="430581" cy="1172686"/>
              <a:chOff x="5786962" y="2857500"/>
              <a:chExt cx="430581" cy="1172686"/>
            </a:xfrm>
          </p:grpSpPr>
          <p:sp>
            <p:nvSpPr>
              <p:cNvPr id="18" name="Rectangle 307"/>
              <p:cNvSpPr>
                <a:spLocks noChangeArrowheads="1"/>
              </p:cNvSpPr>
              <p:nvPr/>
            </p:nvSpPr>
            <p:spPr bwMode="auto">
              <a:xfrm>
                <a:off x="5786962" y="2857500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9" name="Rectangle 307"/>
              <p:cNvSpPr>
                <a:spLocks noChangeArrowheads="1"/>
              </p:cNvSpPr>
              <p:nvPr/>
            </p:nvSpPr>
            <p:spPr bwMode="auto">
              <a:xfrm>
                <a:off x="5786962" y="3251200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0" name="Rectangle 307"/>
              <p:cNvSpPr>
                <a:spLocks noChangeArrowheads="1"/>
              </p:cNvSpPr>
              <p:nvPr/>
            </p:nvSpPr>
            <p:spPr bwMode="auto">
              <a:xfrm>
                <a:off x="5786962" y="3643313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1" name="Rectangle 307"/>
              <p:cNvSpPr>
                <a:spLocks noChangeArrowheads="1"/>
              </p:cNvSpPr>
              <p:nvPr/>
            </p:nvSpPr>
            <p:spPr bwMode="auto">
              <a:xfrm>
                <a:off x="5921900" y="2868613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2" name="Rectangle 307"/>
              <p:cNvSpPr>
                <a:spLocks noChangeArrowheads="1"/>
              </p:cNvSpPr>
              <p:nvPr/>
            </p:nvSpPr>
            <p:spPr bwMode="auto">
              <a:xfrm>
                <a:off x="5921900" y="32607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3" name="Rectangle 307"/>
              <p:cNvSpPr>
                <a:spLocks noChangeArrowheads="1"/>
              </p:cNvSpPr>
              <p:nvPr/>
            </p:nvSpPr>
            <p:spPr bwMode="auto">
              <a:xfrm>
                <a:off x="5921900" y="36544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72" name="그룹 111"/>
            <p:cNvGrpSpPr>
              <a:grpSpLocks/>
            </p:cNvGrpSpPr>
            <p:nvPr/>
          </p:nvGrpSpPr>
          <p:grpSpPr bwMode="auto">
            <a:xfrm flipH="1">
              <a:off x="6271260" y="2862263"/>
              <a:ext cx="475217" cy="1172686"/>
              <a:chOff x="5673193" y="2857594"/>
              <a:chExt cx="475217" cy="1172686"/>
            </a:xfrm>
          </p:grpSpPr>
          <p:sp>
            <p:nvSpPr>
              <p:cNvPr id="24" name="Rectangle 307"/>
              <p:cNvSpPr>
                <a:spLocks noChangeArrowheads="1"/>
              </p:cNvSpPr>
              <p:nvPr/>
            </p:nvSpPr>
            <p:spPr bwMode="auto">
              <a:xfrm>
                <a:off x="5673193" y="2857594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5" name="Rectangle 307"/>
              <p:cNvSpPr>
                <a:spLocks noChangeArrowheads="1"/>
              </p:cNvSpPr>
              <p:nvPr/>
            </p:nvSpPr>
            <p:spPr bwMode="auto">
              <a:xfrm>
                <a:off x="5673193" y="3251294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6" name="Rectangle 307"/>
              <p:cNvSpPr>
                <a:spLocks noChangeArrowheads="1"/>
              </p:cNvSpPr>
              <p:nvPr/>
            </p:nvSpPr>
            <p:spPr bwMode="auto">
              <a:xfrm>
                <a:off x="5673193" y="3643406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7" name="Rectangle 307"/>
              <p:cNvSpPr>
                <a:spLocks noChangeArrowheads="1"/>
              </p:cNvSpPr>
              <p:nvPr/>
            </p:nvSpPr>
            <p:spPr bwMode="auto">
              <a:xfrm>
                <a:off x="5852767" y="2868706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8" name="Rectangle 307"/>
              <p:cNvSpPr>
                <a:spLocks noChangeArrowheads="1"/>
              </p:cNvSpPr>
              <p:nvPr/>
            </p:nvSpPr>
            <p:spPr bwMode="auto">
              <a:xfrm>
                <a:off x="5852767" y="3260819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29" name="Rectangle 307"/>
              <p:cNvSpPr>
                <a:spLocks noChangeArrowheads="1"/>
              </p:cNvSpPr>
              <p:nvPr/>
            </p:nvSpPr>
            <p:spPr bwMode="auto">
              <a:xfrm>
                <a:off x="5852767" y="3654519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75" name="그룹 118"/>
            <p:cNvGrpSpPr>
              <a:grpSpLocks/>
            </p:cNvGrpSpPr>
            <p:nvPr/>
          </p:nvGrpSpPr>
          <p:grpSpPr bwMode="auto">
            <a:xfrm flipH="1">
              <a:off x="7276148" y="2857500"/>
              <a:ext cx="475217" cy="1172686"/>
              <a:chOff x="5673717" y="2857500"/>
              <a:chExt cx="475217" cy="1172686"/>
            </a:xfrm>
          </p:grpSpPr>
          <p:sp>
            <p:nvSpPr>
              <p:cNvPr id="1067" name="Rectangle 307"/>
              <p:cNvSpPr>
                <a:spLocks noChangeArrowheads="1"/>
              </p:cNvSpPr>
              <p:nvPr/>
            </p:nvSpPr>
            <p:spPr bwMode="auto">
              <a:xfrm>
                <a:off x="5673717" y="2857500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68" name="Rectangle 307"/>
              <p:cNvSpPr>
                <a:spLocks noChangeArrowheads="1"/>
              </p:cNvSpPr>
              <p:nvPr/>
            </p:nvSpPr>
            <p:spPr bwMode="auto">
              <a:xfrm>
                <a:off x="5673717" y="3251200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69" name="Rectangle 307"/>
              <p:cNvSpPr>
                <a:spLocks noChangeArrowheads="1"/>
              </p:cNvSpPr>
              <p:nvPr/>
            </p:nvSpPr>
            <p:spPr bwMode="auto">
              <a:xfrm>
                <a:off x="5673717" y="3643313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30" name="Rectangle 307"/>
              <p:cNvSpPr>
                <a:spLocks noChangeArrowheads="1"/>
              </p:cNvSpPr>
              <p:nvPr/>
            </p:nvSpPr>
            <p:spPr bwMode="auto">
              <a:xfrm>
                <a:off x="5853291" y="2868613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31" name="Rectangle 307"/>
              <p:cNvSpPr>
                <a:spLocks noChangeArrowheads="1"/>
              </p:cNvSpPr>
              <p:nvPr/>
            </p:nvSpPr>
            <p:spPr bwMode="auto">
              <a:xfrm>
                <a:off x="5853291" y="32607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317" name="Rectangle 307"/>
              <p:cNvSpPr>
                <a:spLocks noChangeArrowheads="1"/>
              </p:cNvSpPr>
              <p:nvPr/>
            </p:nvSpPr>
            <p:spPr bwMode="auto">
              <a:xfrm>
                <a:off x="5853291" y="3654425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76" name="그룹 125"/>
            <p:cNvGrpSpPr>
              <a:grpSpLocks/>
            </p:cNvGrpSpPr>
            <p:nvPr/>
          </p:nvGrpSpPr>
          <p:grpSpPr bwMode="auto">
            <a:xfrm flipH="1">
              <a:off x="5271135" y="2870200"/>
              <a:ext cx="475217" cy="1171099"/>
              <a:chOff x="5673186" y="2858008"/>
              <a:chExt cx="475217" cy="1171099"/>
            </a:xfrm>
          </p:grpSpPr>
          <p:sp>
            <p:nvSpPr>
              <p:cNvPr id="1061" name="Rectangle 307"/>
              <p:cNvSpPr>
                <a:spLocks noChangeArrowheads="1"/>
              </p:cNvSpPr>
              <p:nvPr/>
            </p:nvSpPr>
            <p:spPr bwMode="auto">
              <a:xfrm>
                <a:off x="5673186" y="2858008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62" name="Rectangle 307"/>
              <p:cNvSpPr>
                <a:spLocks noChangeArrowheads="1"/>
              </p:cNvSpPr>
              <p:nvPr/>
            </p:nvSpPr>
            <p:spPr bwMode="auto">
              <a:xfrm>
                <a:off x="5673186" y="3250121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63" name="Rectangle 307"/>
              <p:cNvSpPr>
                <a:spLocks noChangeArrowheads="1"/>
              </p:cNvSpPr>
              <p:nvPr/>
            </p:nvSpPr>
            <p:spPr bwMode="auto">
              <a:xfrm>
                <a:off x="5673186" y="3642233"/>
                <a:ext cx="373617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64" name="Rectangle 307"/>
              <p:cNvSpPr>
                <a:spLocks noChangeArrowheads="1"/>
              </p:cNvSpPr>
              <p:nvPr/>
            </p:nvSpPr>
            <p:spPr bwMode="auto">
              <a:xfrm>
                <a:off x="5852760" y="2869121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318" name="Rectangle 307"/>
              <p:cNvSpPr>
                <a:spLocks noChangeArrowheads="1"/>
              </p:cNvSpPr>
              <p:nvPr/>
            </p:nvSpPr>
            <p:spPr bwMode="auto">
              <a:xfrm>
                <a:off x="5852760" y="3261233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1066" name="Rectangle 307"/>
              <p:cNvSpPr>
                <a:spLocks noChangeArrowheads="1"/>
              </p:cNvSpPr>
              <p:nvPr/>
            </p:nvSpPr>
            <p:spPr bwMode="auto">
              <a:xfrm>
                <a:off x="5852760" y="3653346"/>
                <a:ext cx="295643" cy="37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857" name="Text Box 268"/>
            <p:cNvSpPr txBox="1">
              <a:spLocks noChangeArrowheads="1"/>
            </p:cNvSpPr>
            <p:nvPr/>
          </p:nvSpPr>
          <p:spPr bwMode="auto">
            <a:xfrm>
              <a:off x="0" y="5181600"/>
              <a:ext cx="4114800" cy="53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buFontTx/>
                <a:buChar char="•"/>
              </a:pPr>
              <a:r>
                <a:rPr lang="zh-CN" altLang="ko-KR" sz="1400" b="1" i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 电场斜率与掺杂浓度成正比。</a:t>
              </a:r>
              <a:endParaRPr lang="en-US" altLang="ko-KR" sz="1400" b="1" i="0" dirty="0"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  <a:p>
              <a:pPr algn="l" defTabSz="914400">
                <a:buNone/>
              </a:pPr>
              <a:r>
                <a:rPr lang="zh-CN" altLang="ko-KR" sz="1400" b="1" i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 </a:t>
              </a:r>
            </a:p>
          </p:txBody>
        </p:sp>
        <p:sp>
          <p:nvSpPr>
            <p:cNvPr id="858" name="Text Box 269"/>
            <p:cNvSpPr txBox="1">
              <a:spLocks noChangeArrowheads="1"/>
            </p:cNvSpPr>
            <p:nvPr/>
          </p:nvSpPr>
          <p:spPr bwMode="auto">
            <a:xfrm>
              <a:off x="4623435" y="5181600"/>
              <a:ext cx="4114800" cy="53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buFontTx/>
                <a:buChar char="•"/>
              </a:pPr>
              <a:r>
                <a:rPr lang="zh-CN" altLang="ko-KR" sz="1400" b="1" i="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 满足</a:t>
              </a:r>
              <a:r>
                <a:rPr lang="zh-CN" altLang="ko-KR" sz="1400" b="1" i="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p/n</a:t>
              </a:r>
              <a:r>
                <a:rPr lang="zh-CN" altLang="ko-KR" sz="1400" b="1" i="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支柱电荷平衡条件时，电场斜率为零。</a:t>
              </a:r>
              <a:endParaRPr lang="en-US" altLang="ko-KR" sz="1400" b="1" i="0" dirty="0"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  <a:p>
              <a:pPr algn="l" defTabSz="914400">
                <a:buNone/>
              </a:pPr>
              <a:endParaRPr lang="en-US" altLang="ko-KR" sz="1400" b="1" i="0" dirty="0"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690" name="Title 6"/>
          <p:cNvSpPr txBox="1">
            <a:spLocks/>
          </p:cNvSpPr>
          <p:nvPr/>
        </p:nvSpPr>
        <p:spPr bwMode="auto">
          <a:xfrm>
            <a:off x="222250" y="387350"/>
            <a:ext cx="8229600" cy="698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defTabSz="914400">
              <a:buNone/>
            </a:pPr>
            <a:r>
              <a:rPr lang="zh-CN" altLang="ko-KR" sz="3200" b="1" i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HV MOSFET</a:t>
            </a:r>
            <a:r>
              <a:rPr lang="zh-CN" altLang="ko-KR" sz="32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技术趋势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14184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그룹 503"/>
          <p:cNvGrpSpPr>
            <a:grpSpLocks/>
          </p:cNvGrpSpPr>
          <p:nvPr/>
        </p:nvGrpSpPr>
        <p:grpSpPr bwMode="auto">
          <a:xfrm>
            <a:off x="251520" y="1052736"/>
            <a:ext cx="8687504" cy="5039196"/>
            <a:chOff x="0" y="1054100"/>
            <a:chExt cx="9142413" cy="5346700"/>
          </a:xfrm>
        </p:grpSpPr>
        <p:grpSp>
          <p:nvGrpSpPr>
            <p:cNvPr id="1478" name="그룹 321"/>
            <p:cNvGrpSpPr>
              <a:grpSpLocks/>
            </p:cNvGrpSpPr>
            <p:nvPr/>
          </p:nvGrpSpPr>
          <p:grpSpPr bwMode="auto">
            <a:xfrm>
              <a:off x="0" y="1054100"/>
              <a:ext cx="9142413" cy="5346700"/>
              <a:chOff x="0" y="1054100"/>
              <a:chExt cx="9142413" cy="5346700"/>
            </a:xfrm>
          </p:grpSpPr>
          <p:sp>
            <p:nvSpPr>
              <p:cNvPr id="688" name="직사각형 687"/>
              <p:cNvSpPr/>
              <p:nvPr/>
            </p:nvSpPr>
            <p:spPr bwMode="auto">
              <a:xfrm>
                <a:off x="0" y="1054100"/>
                <a:ext cx="9142413" cy="53467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pic>
            <p:nvPicPr>
              <p:cNvPr id="147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68779" y="1904726"/>
                <a:ext cx="3213146" cy="299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4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1905000"/>
                <a:ext cx="3200400" cy="2994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1" name="Line 59"/>
              <p:cNvSpPr>
                <a:spLocks noChangeAspect="1" noChangeShapeType="1"/>
              </p:cNvSpPr>
              <p:nvPr/>
            </p:nvSpPr>
            <p:spPr bwMode="auto">
              <a:xfrm>
                <a:off x="1571625" y="2371725"/>
                <a:ext cx="0" cy="212407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92" name="Text Box 60"/>
              <p:cNvSpPr txBox="1">
                <a:spLocks noChangeAspect="1" noChangeArrowheads="1"/>
              </p:cNvSpPr>
              <p:nvPr/>
            </p:nvSpPr>
            <p:spPr bwMode="auto">
              <a:xfrm>
                <a:off x="1555750" y="2490788"/>
                <a:ext cx="305674" cy="277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693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1574800" y="4365625"/>
                <a:ext cx="295552" cy="277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694" name="Line 64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2199482" y="3572669"/>
                <a:ext cx="2341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95" name="Line 6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944938" y="2068512"/>
                <a:ext cx="0" cy="1139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96" name="Line 66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940176" y="3903662"/>
                <a:ext cx="0" cy="1139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97" name="Text Box 67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235336" y="2050715"/>
                <a:ext cx="495279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电场</a:t>
                </a:r>
                <a:endParaRPr lang="en-US" altLang="ko-KR" sz="1100" b="1" i="0" baseline="-25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98" name="Text Box 68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073293" y="2496009"/>
                <a:ext cx="308189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699" name="Text Box 69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076809" y="4345446"/>
                <a:ext cx="297984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700" name="Text Box 70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251831" y="2480927"/>
                <a:ext cx="405137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BV</a:t>
                </a:r>
              </a:p>
            </p:txBody>
          </p:sp>
          <p:sp>
            <p:nvSpPr>
              <p:cNvPr id="701" name="Text Box 152"/>
              <p:cNvSpPr txBox="1">
                <a:spLocks noChangeArrowheads="1"/>
              </p:cNvSpPr>
              <p:nvPr/>
            </p:nvSpPr>
            <p:spPr bwMode="auto">
              <a:xfrm>
                <a:off x="949325" y="1295400"/>
                <a:ext cx="1734311" cy="32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1F497D"/>
                  </a:buClr>
                  <a:buFont typeface="Arial"/>
                  <a:buChar char="•"/>
                </a:pPr>
                <a:r>
                  <a:rPr lang="zh-CN" altLang="ko-KR" sz="14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平面型 MOSFET</a:t>
                </a:r>
              </a:p>
            </p:txBody>
          </p:sp>
          <p:sp>
            <p:nvSpPr>
              <p:cNvPr id="702" name="Text Box 235"/>
              <p:cNvSpPr txBox="1">
                <a:spLocks noChangeArrowheads="1"/>
              </p:cNvSpPr>
              <p:nvPr/>
            </p:nvSpPr>
            <p:spPr bwMode="auto">
              <a:xfrm>
                <a:off x="5214938" y="1295400"/>
                <a:ext cx="1678643" cy="32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1F497D"/>
                  </a:buClr>
                  <a:buFont typeface="Arial"/>
                  <a:buChar char="•"/>
                </a:pPr>
                <a:r>
                  <a:rPr lang="zh-CN" altLang="ko-KR" sz="14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超级结MOSFET</a:t>
                </a:r>
              </a:p>
            </p:txBody>
          </p:sp>
          <p:sp>
            <p:nvSpPr>
              <p:cNvPr id="703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6161088" y="2355850"/>
                <a:ext cx="1587" cy="21224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04" name="Text Box 230"/>
              <p:cNvSpPr txBox="1">
                <a:spLocks noChangeAspect="1" noChangeArrowheads="1"/>
              </p:cNvSpPr>
              <p:nvPr/>
            </p:nvSpPr>
            <p:spPr bwMode="auto">
              <a:xfrm>
                <a:off x="6191250" y="2490788"/>
                <a:ext cx="305674" cy="277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705" name="Text Box 231"/>
              <p:cNvSpPr txBox="1">
                <a:spLocks noChangeAspect="1" noChangeArrowheads="1"/>
              </p:cNvSpPr>
              <p:nvPr/>
            </p:nvSpPr>
            <p:spPr bwMode="auto">
              <a:xfrm>
                <a:off x="6135688" y="4365625"/>
                <a:ext cx="295552" cy="277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706" name="Freeform 157"/>
              <p:cNvSpPr>
                <a:spLocks noChangeAspect="1"/>
              </p:cNvSpPr>
              <p:nvPr/>
            </p:nvSpPr>
            <p:spPr bwMode="auto">
              <a:xfrm rot="5400000">
                <a:off x="6936581" y="3415507"/>
                <a:ext cx="2111375" cy="125412"/>
              </a:xfrm>
              <a:custGeom>
                <a:avLst/>
                <a:gdLst>
                  <a:gd name="T0" fmla="*/ 0 w 1496"/>
                  <a:gd name="T1" fmla="*/ 2147483647 h 771"/>
                  <a:gd name="T2" fmla="*/ 2147483647 w 1496"/>
                  <a:gd name="T3" fmla="*/ 0 h 771"/>
                  <a:gd name="T4" fmla="*/ 2147483647 w 1496"/>
                  <a:gd name="T5" fmla="*/ 2147483647 h 771"/>
                  <a:gd name="T6" fmla="*/ 2147483647 w 1496"/>
                  <a:gd name="T7" fmla="*/ 2147483647 h 771"/>
                  <a:gd name="T8" fmla="*/ 2147483647 w 1496"/>
                  <a:gd name="T9" fmla="*/ 2147483647 h 771"/>
                  <a:gd name="T10" fmla="*/ 0 w 1496"/>
                  <a:gd name="T11" fmla="*/ 2147483647 h 7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6"/>
                  <a:gd name="T19" fmla="*/ 0 h 771"/>
                  <a:gd name="T20" fmla="*/ 1496 w 1496"/>
                  <a:gd name="T21" fmla="*/ 771 h 7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6" h="771">
                    <a:moveTo>
                      <a:pt x="0" y="771"/>
                    </a:moveTo>
                    <a:lnTo>
                      <a:pt x="136" y="0"/>
                    </a:lnTo>
                    <a:lnTo>
                      <a:pt x="1344" y="7"/>
                    </a:lnTo>
                    <a:lnTo>
                      <a:pt x="1449" y="151"/>
                    </a:lnTo>
                    <a:lnTo>
                      <a:pt x="1496" y="771"/>
                    </a:ln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FF0000">
                  <a:alpha val="3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07" name="Line 158"/>
              <p:cNvSpPr>
                <a:spLocks noChangeAspect="1" noChangeShapeType="1"/>
              </p:cNvSpPr>
              <p:nvPr/>
            </p:nvSpPr>
            <p:spPr bwMode="auto">
              <a:xfrm rot="5400000">
                <a:off x="6758782" y="3537744"/>
                <a:ext cx="2341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08" name="Line 159"/>
              <p:cNvSpPr>
                <a:spLocks noChangeAspect="1" noChangeShapeType="1"/>
              </p:cNvSpPr>
              <p:nvPr/>
            </p:nvSpPr>
            <p:spPr bwMode="auto">
              <a:xfrm rot="5400000">
                <a:off x="8504238" y="2033587"/>
                <a:ext cx="0" cy="1139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09" name="Line 160"/>
              <p:cNvSpPr>
                <a:spLocks noChangeAspect="1" noChangeShapeType="1"/>
              </p:cNvSpPr>
              <p:nvPr/>
            </p:nvSpPr>
            <p:spPr bwMode="auto">
              <a:xfrm rot="5400000">
                <a:off x="8499476" y="3897312"/>
                <a:ext cx="0" cy="1139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10" name="Text Box 161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794636" y="2015790"/>
                <a:ext cx="495279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电场</a:t>
                </a:r>
              </a:p>
            </p:txBody>
          </p:sp>
          <p:sp>
            <p:nvSpPr>
              <p:cNvPr id="711" name="Text Box 162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631005" y="2496009"/>
                <a:ext cx="308189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713" name="Text Box 163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636108" y="4345446"/>
                <a:ext cx="297984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714" name="Text Box 164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842881" y="3109578"/>
                <a:ext cx="405137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BV</a:t>
                </a:r>
              </a:p>
            </p:txBody>
          </p:sp>
          <p:sp>
            <p:nvSpPr>
              <p:cNvPr id="730" name="Line 165"/>
              <p:cNvSpPr>
                <a:spLocks noChangeAspect="1" noChangeShapeType="1"/>
              </p:cNvSpPr>
              <p:nvPr/>
            </p:nvSpPr>
            <p:spPr bwMode="auto">
              <a:xfrm rot="5400000">
                <a:off x="8497094" y="3752056"/>
                <a:ext cx="0" cy="1144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31" name="Line 240"/>
              <p:cNvSpPr>
                <a:spLocks noChangeShapeType="1"/>
              </p:cNvSpPr>
              <p:nvPr/>
            </p:nvSpPr>
            <p:spPr bwMode="auto">
              <a:xfrm>
                <a:off x="31750" y="3062288"/>
                <a:ext cx="3117850" cy="0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32" name="Rectangle 300"/>
              <p:cNvSpPr>
                <a:spLocks noChangeArrowheads="1"/>
              </p:cNvSpPr>
              <p:nvPr/>
            </p:nvSpPr>
            <p:spPr bwMode="auto">
              <a:xfrm>
                <a:off x="114300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33" name="Rectangle 301"/>
              <p:cNvSpPr>
                <a:spLocks noChangeArrowheads="1"/>
              </p:cNvSpPr>
              <p:nvPr/>
            </p:nvSpPr>
            <p:spPr bwMode="auto">
              <a:xfrm>
                <a:off x="482600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34" name="Rectangle 305"/>
              <p:cNvSpPr>
                <a:spLocks noChangeArrowheads="1"/>
              </p:cNvSpPr>
              <p:nvPr/>
            </p:nvSpPr>
            <p:spPr bwMode="auto">
              <a:xfrm>
                <a:off x="800100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35" name="Rectangle 306"/>
              <p:cNvSpPr>
                <a:spLocks noChangeArrowheads="1"/>
              </p:cNvSpPr>
              <p:nvPr/>
            </p:nvSpPr>
            <p:spPr bwMode="auto">
              <a:xfrm>
                <a:off x="1168400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36" name="Rectangle 307"/>
              <p:cNvSpPr>
                <a:spLocks noChangeArrowheads="1"/>
              </p:cNvSpPr>
              <p:nvPr/>
            </p:nvSpPr>
            <p:spPr bwMode="auto">
              <a:xfrm>
                <a:off x="1811338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37" name="Rectangle 308"/>
              <p:cNvSpPr>
                <a:spLocks noChangeArrowheads="1"/>
              </p:cNvSpPr>
              <p:nvPr/>
            </p:nvSpPr>
            <p:spPr bwMode="auto">
              <a:xfrm>
                <a:off x="2168525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38" name="Rectangle 309"/>
              <p:cNvSpPr>
                <a:spLocks noChangeArrowheads="1"/>
              </p:cNvSpPr>
              <p:nvPr/>
            </p:nvSpPr>
            <p:spPr bwMode="auto">
              <a:xfrm>
                <a:off x="2514600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39" name="Rectangle 310"/>
              <p:cNvSpPr>
                <a:spLocks noChangeArrowheads="1"/>
              </p:cNvSpPr>
              <p:nvPr/>
            </p:nvSpPr>
            <p:spPr bwMode="auto">
              <a:xfrm>
                <a:off x="2871788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40" name="AutoShape 313"/>
              <p:cNvSpPr>
                <a:spLocks noChangeArrowheads="1"/>
              </p:cNvSpPr>
              <p:nvPr/>
            </p:nvSpPr>
            <p:spPr bwMode="auto">
              <a:xfrm rot="11410794">
                <a:off x="3314700" y="2471738"/>
                <a:ext cx="228600" cy="609600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41" name="Line 325"/>
              <p:cNvSpPr>
                <a:spLocks noChangeShapeType="1"/>
              </p:cNvSpPr>
              <p:nvPr/>
            </p:nvSpPr>
            <p:spPr bwMode="auto">
              <a:xfrm>
                <a:off x="6858000" y="2830513"/>
                <a:ext cx="0" cy="1452562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42" name="Line 327"/>
              <p:cNvSpPr>
                <a:spLocks noChangeShapeType="1"/>
              </p:cNvSpPr>
              <p:nvPr/>
            </p:nvSpPr>
            <p:spPr bwMode="auto">
              <a:xfrm>
                <a:off x="7539038" y="2824163"/>
                <a:ext cx="0" cy="1452562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43" name="Freeform 341"/>
              <p:cNvSpPr>
                <a:spLocks/>
              </p:cNvSpPr>
              <p:nvPr/>
            </p:nvSpPr>
            <p:spPr bwMode="auto">
              <a:xfrm>
                <a:off x="6521450" y="2716213"/>
                <a:ext cx="336550" cy="103187"/>
              </a:xfrm>
              <a:custGeom>
                <a:avLst/>
                <a:gdLst>
                  <a:gd name="T0" fmla="*/ 0 w 192"/>
                  <a:gd name="T1" fmla="*/ 2147483647 h 56"/>
                  <a:gd name="T2" fmla="*/ 2147483647 w 192"/>
                  <a:gd name="T3" fmla="*/ 2147483647 h 56"/>
                  <a:gd name="T4" fmla="*/ 2147483647 w 192"/>
                  <a:gd name="T5" fmla="*/ 2147483647 h 56"/>
                  <a:gd name="T6" fmla="*/ 2147483647 w 192"/>
                  <a:gd name="T7" fmla="*/ 2147483647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6"/>
                  <a:gd name="T14" fmla="*/ 192 w 192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56">
                    <a:moveTo>
                      <a:pt x="0" y="56"/>
                    </a:moveTo>
                    <a:cubicBezTo>
                      <a:pt x="12" y="36"/>
                      <a:pt x="24" y="16"/>
                      <a:pt x="48" y="8"/>
                    </a:cubicBezTo>
                    <a:cubicBezTo>
                      <a:pt x="72" y="0"/>
                      <a:pt x="120" y="0"/>
                      <a:pt x="144" y="8"/>
                    </a:cubicBezTo>
                    <a:cubicBezTo>
                      <a:pt x="168" y="16"/>
                      <a:pt x="176" y="40"/>
                      <a:pt x="192" y="56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44" name="Freeform 343"/>
              <p:cNvSpPr>
                <a:spLocks/>
              </p:cNvSpPr>
              <p:nvPr/>
            </p:nvSpPr>
            <p:spPr bwMode="auto">
              <a:xfrm flipH="1">
                <a:off x="7543800" y="2743200"/>
                <a:ext cx="228600" cy="76200"/>
              </a:xfrm>
              <a:custGeom>
                <a:avLst/>
                <a:gdLst>
                  <a:gd name="T0" fmla="*/ 2147483647 w 192"/>
                  <a:gd name="T1" fmla="*/ 2147483647 h 56"/>
                  <a:gd name="T2" fmla="*/ 2147483647 w 192"/>
                  <a:gd name="T3" fmla="*/ 2147483647 h 56"/>
                  <a:gd name="T4" fmla="*/ 0 w 192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56"/>
                  <a:gd name="T11" fmla="*/ 192 w 192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56">
                    <a:moveTo>
                      <a:pt x="192" y="56"/>
                    </a:moveTo>
                    <a:cubicBezTo>
                      <a:pt x="160" y="36"/>
                      <a:pt x="128" y="16"/>
                      <a:pt x="96" y="8"/>
                    </a:cubicBezTo>
                    <a:cubicBezTo>
                      <a:pt x="64" y="0"/>
                      <a:pt x="8" y="8"/>
                      <a:pt x="0" y="8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45" name="Freeform 361"/>
              <p:cNvSpPr>
                <a:spLocks/>
              </p:cNvSpPr>
              <p:nvPr/>
            </p:nvSpPr>
            <p:spPr bwMode="auto">
              <a:xfrm>
                <a:off x="6858000" y="4264025"/>
                <a:ext cx="685800" cy="171450"/>
              </a:xfrm>
              <a:custGeom>
                <a:avLst/>
                <a:gdLst>
                  <a:gd name="T0" fmla="*/ 0 w 384"/>
                  <a:gd name="T1" fmla="*/ 0 h 112"/>
                  <a:gd name="T2" fmla="*/ 2147483647 w 384"/>
                  <a:gd name="T3" fmla="*/ 2147483647 h 112"/>
                  <a:gd name="T4" fmla="*/ 2147483647 w 384"/>
                  <a:gd name="T5" fmla="*/ 2147483647 h 112"/>
                  <a:gd name="T6" fmla="*/ 2147483647 w 384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12"/>
                  <a:gd name="T14" fmla="*/ 384 w 38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12">
                    <a:moveTo>
                      <a:pt x="0" y="0"/>
                    </a:moveTo>
                    <a:cubicBezTo>
                      <a:pt x="24" y="40"/>
                      <a:pt x="48" y="80"/>
                      <a:pt x="96" y="96"/>
                    </a:cubicBezTo>
                    <a:cubicBezTo>
                      <a:pt x="144" y="112"/>
                      <a:pt x="240" y="112"/>
                      <a:pt x="288" y="96"/>
                    </a:cubicBezTo>
                    <a:cubicBezTo>
                      <a:pt x="336" y="80"/>
                      <a:pt x="376" y="24"/>
                      <a:pt x="384" y="0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grpSp>
            <p:nvGrpSpPr>
              <p:cNvPr id="1479" name="Group 384"/>
              <p:cNvGrpSpPr>
                <a:grpSpLocks/>
              </p:cNvGrpSpPr>
              <p:nvPr/>
            </p:nvGrpSpPr>
            <p:grpSpPr bwMode="auto">
              <a:xfrm>
                <a:off x="7121525" y="2425700"/>
                <a:ext cx="152400" cy="1689100"/>
                <a:chOff x="3216" y="1549"/>
                <a:chExt cx="96" cy="947"/>
              </a:xfrm>
            </p:grpSpPr>
            <p:grpSp>
              <p:nvGrpSpPr>
                <p:cNvPr id="1480" name="Group 385"/>
                <p:cNvGrpSpPr>
                  <a:grpSpLocks/>
                </p:cNvGrpSpPr>
                <p:nvPr/>
              </p:nvGrpSpPr>
              <p:grpSpPr bwMode="auto">
                <a:xfrm>
                  <a:off x="3216" y="1549"/>
                  <a:ext cx="92" cy="947"/>
                  <a:chOff x="3216" y="1549"/>
                  <a:chExt cx="92" cy="855"/>
                </a:xfrm>
              </p:grpSpPr>
              <p:sp>
                <p:nvSpPr>
                  <p:cNvPr id="82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3308" y="1549"/>
                    <a:ext cx="0" cy="85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i="0">
                      <a:latin typeface="Microsoft YaHei" pitchFamily="34" charset="-122"/>
                      <a:ea typeface="굴림" charset="-127"/>
                      <a:cs typeface="Arial" pitchFamily="34" charset="0"/>
                    </a:endParaRPr>
                  </a:p>
                </p:txBody>
              </p:sp>
              <p:sp>
                <p:nvSpPr>
                  <p:cNvPr id="825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549"/>
                    <a:ext cx="0" cy="85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i="0">
                      <a:latin typeface="Microsoft YaHei" pitchFamily="34" charset="-122"/>
                      <a:ea typeface="굴림" charset="-127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23" name="Line 388"/>
                <p:cNvSpPr>
                  <a:spLocks noChangeShapeType="1"/>
                </p:cNvSpPr>
                <p:nvPr/>
              </p:nvSpPr>
              <p:spPr bwMode="auto">
                <a:xfrm>
                  <a:off x="3216" y="2496"/>
                  <a:ext cx="96" cy="0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028" name="Object 393"/>
              <p:cNvGraphicFramePr>
                <a:graphicFrameLocks/>
              </p:cNvGraphicFramePr>
              <p:nvPr/>
            </p:nvGraphicFramePr>
            <p:xfrm>
              <a:off x="5586413" y="4954588"/>
              <a:ext cx="1881187" cy="684212"/>
            </p:xfrm>
            <a:graphic>
              <a:graphicData uri="http://schemas.openxmlformats.org/presentationml/2006/ole">
                <p:oleObj spid="_x0000_s1069577" name="Equation" r:id="rId6" imgW="1295640" imgH="482760" progId="Equation.2">
                  <p:embed/>
                </p:oleObj>
              </a:graphicData>
            </a:graphic>
          </p:graphicFrame>
          <p:graphicFrame>
            <p:nvGraphicFramePr>
              <p:cNvPr id="1320" name="Object 394"/>
              <p:cNvGraphicFramePr>
                <a:graphicFrameLocks/>
              </p:cNvGraphicFramePr>
              <p:nvPr/>
            </p:nvGraphicFramePr>
            <p:xfrm>
              <a:off x="381000" y="5000625"/>
              <a:ext cx="2351088" cy="409575"/>
            </p:xfrm>
            <a:graphic>
              <a:graphicData uri="http://schemas.openxmlformats.org/presentationml/2006/ole">
                <p:oleObj spid="_x0000_s1069578" name="Equation" r:id="rId7" imgW="1549800" imgH="279360" progId="Equation.2">
                  <p:embed/>
                </p:oleObj>
              </a:graphicData>
            </a:graphic>
          </p:graphicFrame>
          <p:sp>
            <p:nvSpPr>
              <p:cNvPr id="749" name="Text Box 395"/>
              <p:cNvSpPr txBox="1">
                <a:spLocks noChangeAspect="1" noChangeArrowheads="1"/>
              </p:cNvSpPr>
              <p:nvPr/>
            </p:nvSpPr>
            <p:spPr bwMode="auto">
              <a:xfrm>
                <a:off x="4962525" y="4476750"/>
                <a:ext cx="639689" cy="277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耗尽区</a:t>
                </a:r>
              </a:p>
            </p:txBody>
          </p:sp>
          <p:sp>
            <p:nvSpPr>
              <p:cNvPr id="750" name="Line 397"/>
              <p:cNvSpPr>
                <a:spLocks noChangeShapeType="1"/>
              </p:cNvSpPr>
              <p:nvPr/>
            </p:nvSpPr>
            <p:spPr bwMode="auto">
              <a:xfrm flipH="1" flipV="1">
                <a:off x="5257800" y="39624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51" name="Line 325"/>
              <p:cNvSpPr>
                <a:spLocks noChangeShapeType="1"/>
              </p:cNvSpPr>
              <p:nvPr/>
            </p:nvSpPr>
            <p:spPr bwMode="auto">
              <a:xfrm>
                <a:off x="5835650" y="2825750"/>
                <a:ext cx="0" cy="1452563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52" name="Line 327"/>
              <p:cNvSpPr>
                <a:spLocks noChangeShapeType="1"/>
              </p:cNvSpPr>
              <p:nvPr/>
            </p:nvSpPr>
            <p:spPr bwMode="auto">
              <a:xfrm>
                <a:off x="6516688" y="2819400"/>
                <a:ext cx="0" cy="1452563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53" name="Freeform 361"/>
              <p:cNvSpPr>
                <a:spLocks/>
              </p:cNvSpPr>
              <p:nvPr/>
            </p:nvSpPr>
            <p:spPr bwMode="auto">
              <a:xfrm>
                <a:off x="5835650" y="4259263"/>
                <a:ext cx="685800" cy="171450"/>
              </a:xfrm>
              <a:custGeom>
                <a:avLst/>
                <a:gdLst>
                  <a:gd name="T0" fmla="*/ 0 w 384"/>
                  <a:gd name="T1" fmla="*/ 0 h 112"/>
                  <a:gd name="T2" fmla="*/ 2147483647 w 384"/>
                  <a:gd name="T3" fmla="*/ 2147483647 h 112"/>
                  <a:gd name="T4" fmla="*/ 2147483647 w 384"/>
                  <a:gd name="T5" fmla="*/ 2147483647 h 112"/>
                  <a:gd name="T6" fmla="*/ 2147483647 w 384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12"/>
                  <a:gd name="T14" fmla="*/ 384 w 38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12">
                    <a:moveTo>
                      <a:pt x="0" y="0"/>
                    </a:moveTo>
                    <a:cubicBezTo>
                      <a:pt x="24" y="40"/>
                      <a:pt x="48" y="80"/>
                      <a:pt x="96" y="96"/>
                    </a:cubicBezTo>
                    <a:cubicBezTo>
                      <a:pt x="144" y="112"/>
                      <a:pt x="240" y="112"/>
                      <a:pt x="288" y="96"/>
                    </a:cubicBezTo>
                    <a:cubicBezTo>
                      <a:pt x="336" y="80"/>
                      <a:pt x="376" y="24"/>
                      <a:pt x="384" y="0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grpSp>
            <p:nvGrpSpPr>
              <p:cNvPr id="1481" name="Group 384"/>
              <p:cNvGrpSpPr>
                <a:grpSpLocks/>
              </p:cNvGrpSpPr>
              <p:nvPr/>
            </p:nvGrpSpPr>
            <p:grpSpPr bwMode="auto">
              <a:xfrm>
                <a:off x="6096000" y="2436813"/>
                <a:ext cx="152400" cy="1689100"/>
                <a:chOff x="3216" y="1549"/>
                <a:chExt cx="96" cy="947"/>
              </a:xfrm>
            </p:grpSpPr>
            <p:grpSp>
              <p:nvGrpSpPr>
                <p:cNvPr id="1482" name="Group 385"/>
                <p:cNvGrpSpPr>
                  <a:grpSpLocks/>
                </p:cNvGrpSpPr>
                <p:nvPr/>
              </p:nvGrpSpPr>
              <p:grpSpPr bwMode="auto">
                <a:xfrm>
                  <a:off x="3216" y="1549"/>
                  <a:ext cx="92" cy="947"/>
                  <a:chOff x="3216" y="1549"/>
                  <a:chExt cx="92" cy="855"/>
                </a:xfrm>
              </p:grpSpPr>
              <p:sp>
                <p:nvSpPr>
                  <p:cNvPr id="820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3308" y="1549"/>
                    <a:ext cx="0" cy="85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i="0">
                      <a:latin typeface="Microsoft YaHei" pitchFamily="34" charset="-122"/>
                      <a:ea typeface="굴림" charset="-127"/>
                      <a:cs typeface="Arial" pitchFamily="34" charset="0"/>
                    </a:endParaRPr>
                  </a:p>
                </p:txBody>
              </p:sp>
              <p:sp>
                <p:nvSpPr>
                  <p:cNvPr id="821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549"/>
                    <a:ext cx="0" cy="85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i="0">
                      <a:latin typeface="Microsoft YaHei" pitchFamily="34" charset="-122"/>
                      <a:ea typeface="굴림" charset="-127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19" name="Line 388"/>
                <p:cNvSpPr>
                  <a:spLocks noChangeShapeType="1"/>
                </p:cNvSpPr>
                <p:nvPr/>
              </p:nvSpPr>
              <p:spPr bwMode="auto">
                <a:xfrm>
                  <a:off x="3216" y="2496"/>
                  <a:ext cx="96" cy="0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755" name="Freeform 341"/>
              <p:cNvSpPr>
                <a:spLocks/>
              </p:cNvSpPr>
              <p:nvPr/>
            </p:nvSpPr>
            <p:spPr bwMode="auto">
              <a:xfrm>
                <a:off x="5502275" y="2720975"/>
                <a:ext cx="336550" cy="103188"/>
              </a:xfrm>
              <a:custGeom>
                <a:avLst/>
                <a:gdLst>
                  <a:gd name="T0" fmla="*/ 0 w 192"/>
                  <a:gd name="T1" fmla="*/ 2147483647 h 56"/>
                  <a:gd name="T2" fmla="*/ 2147483647 w 192"/>
                  <a:gd name="T3" fmla="*/ 2147483647 h 56"/>
                  <a:gd name="T4" fmla="*/ 2147483647 w 192"/>
                  <a:gd name="T5" fmla="*/ 2147483647 h 56"/>
                  <a:gd name="T6" fmla="*/ 2147483647 w 192"/>
                  <a:gd name="T7" fmla="*/ 2147483647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6"/>
                  <a:gd name="T14" fmla="*/ 192 w 192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56">
                    <a:moveTo>
                      <a:pt x="0" y="56"/>
                    </a:moveTo>
                    <a:cubicBezTo>
                      <a:pt x="12" y="36"/>
                      <a:pt x="24" y="16"/>
                      <a:pt x="48" y="8"/>
                    </a:cubicBezTo>
                    <a:cubicBezTo>
                      <a:pt x="72" y="0"/>
                      <a:pt x="120" y="0"/>
                      <a:pt x="144" y="8"/>
                    </a:cubicBezTo>
                    <a:cubicBezTo>
                      <a:pt x="168" y="16"/>
                      <a:pt x="176" y="40"/>
                      <a:pt x="192" y="56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56" name="Line 325"/>
              <p:cNvSpPr>
                <a:spLocks noChangeShapeType="1"/>
              </p:cNvSpPr>
              <p:nvPr/>
            </p:nvSpPr>
            <p:spPr bwMode="auto">
              <a:xfrm>
                <a:off x="4826000" y="2825750"/>
                <a:ext cx="0" cy="1452563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57" name="Line 327"/>
              <p:cNvSpPr>
                <a:spLocks noChangeShapeType="1"/>
              </p:cNvSpPr>
              <p:nvPr/>
            </p:nvSpPr>
            <p:spPr bwMode="auto">
              <a:xfrm>
                <a:off x="5507038" y="2819400"/>
                <a:ext cx="0" cy="1452563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58" name="Freeform 361"/>
              <p:cNvSpPr>
                <a:spLocks/>
              </p:cNvSpPr>
              <p:nvPr/>
            </p:nvSpPr>
            <p:spPr bwMode="auto">
              <a:xfrm>
                <a:off x="4826000" y="4259263"/>
                <a:ext cx="685800" cy="171450"/>
              </a:xfrm>
              <a:custGeom>
                <a:avLst/>
                <a:gdLst>
                  <a:gd name="T0" fmla="*/ 0 w 384"/>
                  <a:gd name="T1" fmla="*/ 0 h 112"/>
                  <a:gd name="T2" fmla="*/ 2147483647 w 384"/>
                  <a:gd name="T3" fmla="*/ 2147483647 h 112"/>
                  <a:gd name="T4" fmla="*/ 2147483647 w 384"/>
                  <a:gd name="T5" fmla="*/ 2147483647 h 112"/>
                  <a:gd name="T6" fmla="*/ 2147483647 w 384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12"/>
                  <a:gd name="T14" fmla="*/ 384 w 38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12">
                    <a:moveTo>
                      <a:pt x="0" y="0"/>
                    </a:moveTo>
                    <a:cubicBezTo>
                      <a:pt x="24" y="40"/>
                      <a:pt x="48" y="80"/>
                      <a:pt x="96" y="96"/>
                    </a:cubicBezTo>
                    <a:cubicBezTo>
                      <a:pt x="144" y="112"/>
                      <a:pt x="240" y="112"/>
                      <a:pt x="288" y="96"/>
                    </a:cubicBezTo>
                    <a:cubicBezTo>
                      <a:pt x="336" y="80"/>
                      <a:pt x="376" y="24"/>
                      <a:pt x="384" y="0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grpSp>
            <p:nvGrpSpPr>
              <p:cNvPr id="1483" name="Group 384"/>
              <p:cNvGrpSpPr>
                <a:grpSpLocks/>
              </p:cNvGrpSpPr>
              <p:nvPr/>
            </p:nvGrpSpPr>
            <p:grpSpPr bwMode="auto">
              <a:xfrm>
                <a:off x="5086350" y="2436813"/>
                <a:ext cx="152400" cy="1689100"/>
                <a:chOff x="3216" y="1549"/>
                <a:chExt cx="96" cy="947"/>
              </a:xfrm>
            </p:grpSpPr>
            <p:grpSp>
              <p:nvGrpSpPr>
                <p:cNvPr id="1484" name="Group 385"/>
                <p:cNvGrpSpPr>
                  <a:grpSpLocks/>
                </p:cNvGrpSpPr>
                <p:nvPr/>
              </p:nvGrpSpPr>
              <p:grpSpPr bwMode="auto">
                <a:xfrm>
                  <a:off x="3216" y="1549"/>
                  <a:ext cx="92" cy="947"/>
                  <a:chOff x="3216" y="1549"/>
                  <a:chExt cx="92" cy="855"/>
                </a:xfrm>
              </p:grpSpPr>
              <p:sp>
                <p:nvSpPr>
                  <p:cNvPr id="816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3308" y="1549"/>
                    <a:ext cx="0" cy="85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i="0">
                      <a:latin typeface="Microsoft YaHei" pitchFamily="34" charset="-122"/>
                      <a:ea typeface="굴림" charset="-127"/>
                      <a:cs typeface="Arial" pitchFamily="34" charset="0"/>
                    </a:endParaRPr>
                  </a:p>
                </p:txBody>
              </p:sp>
              <p:sp>
                <p:nvSpPr>
                  <p:cNvPr id="817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549"/>
                    <a:ext cx="0" cy="85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i="0">
                      <a:latin typeface="Microsoft YaHei" pitchFamily="34" charset="-122"/>
                      <a:ea typeface="굴림" charset="-127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15" name="Line 388"/>
                <p:cNvSpPr>
                  <a:spLocks noChangeShapeType="1"/>
                </p:cNvSpPr>
                <p:nvPr/>
              </p:nvSpPr>
              <p:spPr bwMode="auto">
                <a:xfrm>
                  <a:off x="3216" y="2496"/>
                  <a:ext cx="96" cy="0"/>
                </a:xfrm>
                <a:prstGeom prst="line">
                  <a:avLst/>
                </a:prstGeom>
                <a:noFill/>
                <a:ln w="15875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i="0">
                    <a:latin typeface="Microsoft YaHei" pitchFamily="34" charset="-122"/>
                    <a:ea typeface="굴림" charset="-127"/>
                    <a:cs typeface="Arial" pitchFamily="34" charset="0"/>
                  </a:endParaRPr>
                </a:p>
              </p:txBody>
            </p:sp>
          </p:grpSp>
          <p:cxnSp>
            <p:nvCxnSpPr>
              <p:cNvPr id="1526" name="직선 화살표 연결선 1042"/>
              <p:cNvCxnSpPr>
                <a:cxnSpLocks noChangeShapeType="1"/>
              </p:cNvCxnSpPr>
              <p:nvPr/>
            </p:nvCxnSpPr>
            <p:spPr bwMode="auto">
              <a:xfrm rot="16200000" flipH="1">
                <a:off x="5156200" y="4197350"/>
                <a:ext cx="533400" cy="1016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61" name="Freeform 343"/>
              <p:cNvSpPr>
                <a:spLocks/>
              </p:cNvSpPr>
              <p:nvPr/>
            </p:nvSpPr>
            <p:spPr bwMode="auto">
              <a:xfrm>
                <a:off x="4572000" y="2743200"/>
                <a:ext cx="228600" cy="76200"/>
              </a:xfrm>
              <a:custGeom>
                <a:avLst/>
                <a:gdLst>
                  <a:gd name="T0" fmla="*/ 2147483647 w 192"/>
                  <a:gd name="T1" fmla="*/ 2147483647 h 56"/>
                  <a:gd name="T2" fmla="*/ 2147483647 w 192"/>
                  <a:gd name="T3" fmla="*/ 2147483647 h 56"/>
                  <a:gd name="T4" fmla="*/ 0 w 192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56"/>
                  <a:gd name="T11" fmla="*/ 192 w 192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56">
                    <a:moveTo>
                      <a:pt x="192" y="56"/>
                    </a:moveTo>
                    <a:cubicBezTo>
                      <a:pt x="160" y="36"/>
                      <a:pt x="128" y="16"/>
                      <a:pt x="96" y="8"/>
                    </a:cubicBezTo>
                    <a:cubicBezTo>
                      <a:pt x="64" y="0"/>
                      <a:pt x="8" y="8"/>
                      <a:pt x="0" y="8"/>
                    </a:cubicBezTo>
                  </a:path>
                </a:pathLst>
              </a:custGeom>
              <a:noFill/>
              <a:ln w="1587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762" name="Rectangle 217"/>
              <p:cNvSpPr>
                <a:spLocks noChangeArrowheads="1"/>
              </p:cNvSpPr>
              <p:nvPr/>
            </p:nvSpPr>
            <p:spPr bwMode="auto">
              <a:xfrm>
                <a:off x="214313" y="2500313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63" name="Rectangle 217"/>
              <p:cNvSpPr>
                <a:spLocks noChangeArrowheads="1"/>
              </p:cNvSpPr>
              <p:nvPr/>
            </p:nvSpPr>
            <p:spPr bwMode="auto">
              <a:xfrm>
                <a:off x="714375" y="2500313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64" name="Rectangle 217"/>
              <p:cNvSpPr>
                <a:spLocks noChangeArrowheads="1"/>
              </p:cNvSpPr>
              <p:nvPr/>
            </p:nvSpPr>
            <p:spPr bwMode="auto">
              <a:xfrm>
                <a:off x="500063" y="2552700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65" name="Rectangle 217"/>
              <p:cNvSpPr>
                <a:spLocks noChangeArrowheads="1"/>
              </p:cNvSpPr>
              <p:nvPr/>
            </p:nvSpPr>
            <p:spPr bwMode="auto">
              <a:xfrm>
                <a:off x="1214438" y="2500313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66" name="Rectangle 217"/>
              <p:cNvSpPr>
                <a:spLocks noChangeArrowheads="1"/>
              </p:cNvSpPr>
              <p:nvPr/>
            </p:nvSpPr>
            <p:spPr bwMode="auto">
              <a:xfrm>
                <a:off x="1714500" y="2500313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67" name="Rectangle 217"/>
              <p:cNvSpPr>
                <a:spLocks noChangeArrowheads="1"/>
              </p:cNvSpPr>
              <p:nvPr/>
            </p:nvSpPr>
            <p:spPr bwMode="auto">
              <a:xfrm>
                <a:off x="1500189" y="2552700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68" name="Rectangle 217"/>
              <p:cNvSpPr>
                <a:spLocks noChangeArrowheads="1"/>
              </p:cNvSpPr>
              <p:nvPr/>
            </p:nvSpPr>
            <p:spPr bwMode="auto">
              <a:xfrm>
                <a:off x="2238375" y="2487613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69" name="Rectangle 217"/>
              <p:cNvSpPr>
                <a:spLocks noChangeArrowheads="1"/>
              </p:cNvSpPr>
              <p:nvPr/>
            </p:nvSpPr>
            <p:spPr bwMode="auto">
              <a:xfrm>
                <a:off x="2738438" y="2487613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70" name="Rectangle 217"/>
              <p:cNvSpPr>
                <a:spLocks noChangeArrowheads="1"/>
              </p:cNvSpPr>
              <p:nvPr/>
            </p:nvSpPr>
            <p:spPr bwMode="auto">
              <a:xfrm>
                <a:off x="2524125" y="2540000"/>
                <a:ext cx="300614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771" name="Rectangle 307"/>
              <p:cNvSpPr>
                <a:spLocks noChangeArrowheads="1"/>
              </p:cNvSpPr>
              <p:nvPr/>
            </p:nvSpPr>
            <p:spPr bwMode="auto">
              <a:xfrm>
                <a:off x="1477963" y="2714625"/>
                <a:ext cx="379899" cy="39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grpSp>
            <p:nvGrpSpPr>
              <p:cNvPr id="1485" name="그룹 90"/>
              <p:cNvGrpSpPr>
                <a:grpSpLocks/>
              </p:cNvGrpSpPr>
              <p:nvPr/>
            </p:nvGrpSpPr>
            <p:grpSpPr bwMode="auto">
              <a:xfrm>
                <a:off x="5786438" y="2857500"/>
                <a:ext cx="435551" cy="1188795"/>
                <a:chOff x="5786438" y="2857500"/>
                <a:chExt cx="435551" cy="1188795"/>
              </a:xfrm>
            </p:grpSpPr>
            <p:sp>
              <p:nvSpPr>
                <p:cNvPr id="808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6438" y="28575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9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6438" y="32512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10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6438" y="3643312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11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1375" y="2868613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12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1375" y="32607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13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1375" y="36544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486" name="그룹 97"/>
              <p:cNvGrpSpPr>
                <a:grpSpLocks/>
              </p:cNvGrpSpPr>
              <p:nvPr/>
            </p:nvGrpSpPr>
            <p:grpSpPr bwMode="auto">
              <a:xfrm>
                <a:off x="6791325" y="2857500"/>
                <a:ext cx="435552" cy="1188795"/>
                <a:chOff x="5785995" y="2857500"/>
                <a:chExt cx="435552" cy="1188795"/>
              </a:xfrm>
            </p:grpSpPr>
            <p:sp>
              <p:nvSpPr>
                <p:cNvPr id="802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5995" y="28575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3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5995" y="32512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4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5995" y="3643312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5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0933" y="2868613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6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0933" y="32607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7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0933" y="36544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487" name="그룹 104"/>
              <p:cNvGrpSpPr>
                <a:grpSpLocks/>
              </p:cNvGrpSpPr>
              <p:nvPr/>
            </p:nvGrpSpPr>
            <p:grpSpPr bwMode="auto">
              <a:xfrm>
                <a:off x="4781550" y="2857500"/>
                <a:ext cx="435552" cy="1188795"/>
                <a:chOff x="5786962" y="2857500"/>
                <a:chExt cx="435552" cy="1188795"/>
              </a:xfrm>
            </p:grpSpPr>
            <p:sp>
              <p:nvSpPr>
                <p:cNvPr id="796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6962" y="28575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7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6962" y="32512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8" name="Rectangle 307"/>
                <p:cNvSpPr>
                  <a:spLocks noChangeArrowheads="1"/>
                </p:cNvSpPr>
                <p:nvPr/>
              </p:nvSpPr>
              <p:spPr bwMode="auto">
                <a:xfrm>
                  <a:off x="5786962" y="3643312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9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1900" y="2868613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0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1900" y="32607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01" name="Rectangle 307"/>
                <p:cNvSpPr>
                  <a:spLocks noChangeArrowheads="1"/>
                </p:cNvSpPr>
                <p:nvPr/>
              </p:nvSpPr>
              <p:spPr bwMode="auto">
                <a:xfrm>
                  <a:off x="5921900" y="36544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488" name="그룹 111"/>
              <p:cNvGrpSpPr>
                <a:grpSpLocks/>
              </p:cNvGrpSpPr>
              <p:nvPr/>
            </p:nvGrpSpPr>
            <p:grpSpPr bwMode="auto">
              <a:xfrm flipH="1">
                <a:off x="6210300" y="2862263"/>
                <a:ext cx="481499" cy="1188795"/>
                <a:chOff x="5666911" y="2857594"/>
                <a:chExt cx="481499" cy="1188795"/>
              </a:xfrm>
            </p:grpSpPr>
            <p:sp>
              <p:nvSpPr>
                <p:cNvPr id="790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6911" y="2857594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1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6911" y="3251294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2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6911" y="3643406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3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7796" y="2868706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4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7796" y="3260819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95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7796" y="3654519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489" name="그룹 118"/>
              <p:cNvGrpSpPr>
                <a:grpSpLocks/>
              </p:cNvGrpSpPr>
              <p:nvPr/>
            </p:nvGrpSpPr>
            <p:grpSpPr bwMode="auto">
              <a:xfrm flipH="1">
                <a:off x="7215188" y="2857500"/>
                <a:ext cx="481499" cy="1188795"/>
                <a:chOff x="5667435" y="2857500"/>
                <a:chExt cx="481499" cy="1188795"/>
              </a:xfrm>
            </p:grpSpPr>
            <p:sp>
              <p:nvSpPr>
                <p:cNvPr id="784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7435" y="28575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5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7435" y="3251200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6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7435" y="3643312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7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8320" y="2868613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8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8320" y="32607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9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8320" y="3654425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490" name="그룹 125"/>
              <p:cNvGrpSpPr>
                <a:grpSpLocks/>
              </p:cNvGrpSpPr>
              <p:nvPr/>
            </p:nvGrpSpPr>
            <p:grpSpPr bwMode="auto">
              <a:xfrm flipH="1">
                <a:off x="5210175" y="2870200"/>
                <a:ext cx="481499" cy="1187208"/>
                <a:chOff x="5666904" y="2858008"/>
                <a:chExt cx="481499" cy="1187208"/>
              </a:xfrm>
            </p:grpSpPr>
            <p:sp>
              <p:nvSpPr>
                <p:cNvPr id="778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6904" y="2858008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79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6904" y="3250121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0" name="Rectangle 307"/>
                <p:cNvSpPr>
                  <a:spLocks noChangeArrowheads="1"/>
                </p:cNvSpPr>
                <p:nvPr/>
              </p:nvSpPr>
              <p:spPr bwMode="auto">
                <a:xfrm>
                  <a:off x="5666904" y="3642233"/>
                  <a:ext cx="379899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1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7789" y="2869121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2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7789" y="3261233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783" name="Rectangle 307"/>
                <p:cNvSpPr>
                  <a:spLocks noChangeArrowheads="1"/>
                </p:cNvSpPr>
                <p:nvPr/>
              </p:nvSpPr>
              <p:spPr bwMode="auto">
                <a:xfrm>
                  <a:off x="5847789" y="3653346"/>
                  <a:ext cx="300614" cy="3918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06" name="직사각형 505"/>
            <p:cNvSpPr/>
            <p:nvPr/>
          </p:nvSpPr>
          <p:spPr bwMode="auto">
            <a:xfrm>
              <a:off x="76197" y="1054100"/>
              <a:ext cx="8993191" cy="53451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latinLnBrk="0" hangingPunct="0">
                <a:spcBef>
                  <a:spcPct val="0"/>
                </a:spcBef>
                <a:defRPr/>
              </a:pPr>
              <a:endParaRPr kumimoji="0" lang="ko-KR" altLang="en-US" sz="1800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grpSp>
          <p:nvGrpSpPr>
            <p:cNvPr id="1491" name="그룹 215"/>
            <p:cNvGrpSpPr>
              <a:grpSpLocks/>
            </p:cNvGrpSpPr>
            <p:nvPr/>
          </p:nvGrpSpPr>
          <p:grpSpPr bwMode="auto">
            <a:xfrm>
              <a:off x="0" y="1295400"/>
              <a:ext cx="8950324" cy="4501515"/>
              <a:chOff x="0" y="1295077"/>
              <a:chExt cx="8950324" cy="4502199"/>
            </a:xfrm>
          </p:grpSpPr>
          <p:pic>
            <p:nvPicPr>
              <p:cNvPr id="142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1904637"/>
                <a:ext cx="3200400" cy="2994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3" name="Line 59"/>
              <p:cNvSpPr>
                <a:spLocks noChangeAspect="1" noChangeShapeType="1"/>
              </p:cNvSpPr>
              <p:nvPr/>
            </p:nvSpPr>
            <p:spPr bwMode="auto">
              <a:xfrm>
                <a:off x="1589088" y="2371565"/>
                <a:ext cx="0" cy="212439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44" name="Text Box 60"/>
              <p:cNvSpPr txBox="1">
                <a:spLocks noChangeAspect="1" noChangeArrowheads="1"/>
              </p:cNvSpPr>
              <p:nvPr/>
            </p:nvSpPr>
            <p:spPr bwMode="auto">
              <a:xfrm>
                <a:off x="1555750" y="2490646"/>
                <a:ext cx="305674" cy="27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645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1574800" y="4365768"/>
                <a:ext cx="295552" cy="27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646" name="Line 64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2199304" y="3572692"/>
                <a:ext cx="23419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47" name="Line 6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944938" y="2068393"/>
                <a:ext cx="0" cy="1139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48" name="Line 66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940176" y="3902234"/>
                <a:ext cx="0" cy="1139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49" name="Text Box 67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235298" y="2050527"/>
                <a:ext cx="495354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电场</a:t>
                </a:r>
                <a:endParaRPr lang="en-US" altLang="ko-KR" sz="1100" b="1" i="0" baseline="-2500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50" name="Text Box 68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073270" y="2495889"/>
                <a:ext cx="308236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651" name="Text Box 69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076785" y="4345606"/>
                <a:ext cx="298029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652" name="Text Box 70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253501" y="2480807"/>
                <a:ext cx="401796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Vd</a:t>
                </a:r>
                <a:endParaRPr lang="en-US" altLang="ko-KR" sz="1100" b="1" i="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53" name="Text Box 152"/>
              <p:cNvSpPr txBox="1">
                <a:spLocks noChangeArrowheads="1"/>
              </p:cNvSpPr>
              <p:nvPr/>
            </p:nvSpPr>
            <p:spPr bwMode="auto">
              <a:xfrm>
                <a:off x="949325" y="1295077"/>
                <a:ext cx="1734311" cy="326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1F497D"/>
                  </a:buClr>
                  <a:buFont typeface="Arial"/>
                  <a:buChar char="•"/>
                </a:pPr>
                <a:r>
                  <a:rPr lang="zh-CN" altLang="ko-KR" sz="1400" b="1" i="0" dirty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平面型 </a:t>
                </a:r>
                <a:r>
                  <a:rPr lang="zh-CN" altLang="ko-KR" sz="1400" b="1" i="0" dirty="0">
                    <a:solidFill>
                      <a:srgbClr val="1F497D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MOSFET</a:t>
                </a:r>
              </a:p>
            </p:txBody>
          </p:sp>
          <p:sp>
            <p:nvSpPr>
              <p:cNvPr id="654" name="Text Box 235"/>
              <p:cNvSpPr txBox="1">
                <a:spLocks noChangeArrowheads="1"/>
              </p:cNvSpPr>
              <p:nvPr/>
            </p:nvSpPr>
            <p:spPr bwMode="auto">
              <a:xfrm>
                <a:off x="5214938" y="1295077"/>
                <a:ext cx="1678643" cy="326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1F497D"/>
                  </a:buClr>
                  <a:buFont typeface="Arial"/>
                  <a:buChar char="•"/>
                </a:pPr>
                <a:r>
                  <a:rPr lang="zh-CN" altLang="ko-KR" sz="1400" b="1" i="0" dirty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超级结</a:t>
                </a:r>
                <a:r>
                  <a:rPr lang="zh-CN" altLang="ko-KR" sz="1400" b="1" i="0" dirty="0">
                    <a:solidFill>
                      <a:srgbClr val="1F497D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MOSFET</a:t>
                </a:r>
              </a:p>
            </p:txBody>
          </p:sp>
          <p:sp>
            <p:nvSpPr>
              <p:cNvPr id="655" name="Line 158"/>
              <p:cNvSpPr>
                <a:spLocks noChangeAspect="1" noChangeShapeType="1"/>
              </p:cNvSpPr>
              <p:nvPr/>
            </p:nvSpPr>
            <p:spPr bwMode="auto">
              <a:xfrm rot="5400000">
                <a:off x="6758604" y="3537761"/>
                <a:ext cx="23419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56" name="Line 159"/>
              <p:cNvSpPr>
                <a:spLocks noChangeAspect="1" noChangeShapeType="1"/>
              </p:cNvSpPr>
              <p:nvPr/>
            </p:nvSpPr>
            <p:spPr bwMode="auto">
              <a:xfrm rot="5400000">
                <a:off x="8442325" y="2095376"/>
                <a:ext cx="0" cy="1015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57" name="Line 160"/>
              <p:cNvSpPr>
                <a:spLocks noChangeAspect="1" noChangeShapeType="1"/>
              </p:cNvSpPr>
              <p:nvPr/>
            </p:nvSpPr>
            <p:spPr bwMode="auto">
              <a:xfrm rot="5400000">
                <a:off x="8395466" y="4001482"/>
                <a:ext cx="0" cy="93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58" name="Text Box 161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794598" y="2015596"/>
                <a:ext cx="495354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电场</a:t>
                </a:r>
              </a:p>
            </p:txBody>
          </p:sp>
          <p:sp>
            <p:nvSpPr>
              <p:cNvPr id="659" name="Text Box 162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707179" y="2495889"/>
                <a:ext cx="308236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660" name="Text Box 163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719209" y="4345606"/>
                <a:ext cx="298029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661" name="Text Box 164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844551" y="3109552"/>
                <a:ext cx="401796" cy="275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Vd</a:t>
                </a:r>
                <a:endParaRPr lang="en-US" altLang="ko-KR" sz="1100" b="1" i="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62" name="Line 165"/>
              <p:cNvSpPr>
                <a:spLocks noChangeAspect="1" noChangeShapeType="1"/>
              </p:cNvSpPr>
              <p:nvPr/>
            </p:nvSpPr>
            <p:spPr bwMode="auto">
              <a:xfrm rot="5400000">
                <a:off x="8393084" y="3856203"/>
                <a:ext cx="0" cy="9365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63" name="Line 240"/>
              <p:cNvSpPr>
                <a:spLocks noChangeShapeType="1"/>
              </p:cNvSpPr>
              <p:nvPr/>
            </p:nvSpPr>
            <p:spPr bwMode="auto">
              <a:xfrm>
                <a:off x="31750" y="3657636"/>
                <a:ext cx="3117850" cy="0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64" name="Rectangle 300"/>
              <p:cNvSpPr>
                <a:spLocks noChangeArrowheads="1"/>
              </p:cNvSpPr>
              <p:nvPr/>
            </p:nvSpPr>
            <p:spPr bwMode="auto">
              <a:xfrm>
                <a:off x="11430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65" name="Rectangle 301"/>
              <p:cNvSpPr>
                <a:spLocks noChangeArrowheads="1"/>
              </p:cNvSpPr>
              <p:nvPr/>
            </p:nvSpPr>
            <p:spPr bwMode="auto">
              <a:xfrm>
                <a:off x="48260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66" name="Rectangle 305"/>
              <p:cNvSpPr>
                <a:spLocks noChangeArrowheads="1"/>
              </p:cNvSpPr>
              <p:nvPr/>
            </p:nvSpPr>
            <p:spPr bwMode="auto">
              <a:xfrm>
                <a:off x="80010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67" name="Rectangle 306"/>
              <p:cNvSpPr>
                <a:spLocks noChangeArrowheads="1"/>
              </p:cNvSpPr>
              <p:nvPr/>
            </p:nvSpPr>
            <p:spPr bwMode="auto">
              <a:xfrm>
                <a:off x="116840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68" name="Rectangle 307"/>
              <p:cNvSpPr>
                <a:spLocks noChangeArrowheads="1"/>
              </p:cNvSpPr>
              <p:nvPr/>
            </p:nvSpPr>
            <p:spPr bwMode="auto">
              <a:xfrm>
                <a:off x="173355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69" name="Rectangle 308"/>
              <p:cNvSpPr>
                <a:spLocks noChangeArrowheads="1"/>
              </p:cNvSpPr>
              <p:nvPr/>
            </p:nvSpPr>
            <p:spPr bwMode="auto">
              <a:xfrm>
                <a:off x="210185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70" name="Rectangle 309"/>
              <p:cNvSpPr>
                <a:spLocks noChangeArrowheads="1"/>
              </p:cNvSpPr>
              <p:nvPr/>
            </p:nvSpPr>
            <p:spPr bwMode="auto">
              <a:xfrm>
                <a:off x="241935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71" name="Rectangle 310"/>
              <p:cNvSpPr>
                <a:spLocks noChangeArrowheads="1"/>
              </p:cNvSpPr>
              <p:nvPr/>
            </p:nvSpPr>
            <p:spPr bwMode="auto">
              <a:xfrm>
                <a:off x="2787650" y="2682763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72" name="AutoShape 155"/>
              <p:cNvSpPr>
                <a:spLocks noChangeArrowheads="1"/>
              </p:cNvSpPr>
              <p:nvPr/>
            </p:nvSpPr>
            <p:spPr bwMode="auto">
              <a:xfrm rot="11439362">
                <a:off x="3260725" y="2583171"/>
                <a:ext cx="438150" cy="1149524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73" name="Line 261"/>
              <p:cNvSpPr>
                <a:spLocks noChangeShapeType="1"/>
              </p:cNvSpPr>
              <p:nvPr/>
            </p:nvSpPr>
            <p:spPr bwMode="auto">
              <a:xfrm flipH="1">
                <a:off x="3364541" y="2610303"/>
                <a:ext cx="441325" cy="110506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74" name="Rectangle 262"/>
              <p:cNvSpPr>
                <a:spLocks noChangeArrowheads="1"/>
              </p:cNvSpPr>
              <p:nvPr/>
            </p:nvSpPr>
            <p:spPr bwMode="auto">
              <a:xfrm>
                <a:off x="3429001" y="3276578"/>
                <a:ext cx="410264" cy="228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3366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斜率</a:t>
                </a:r>
                <a:endParaRPr lang="ko-KR" altLang="en-US" sz="800" b="1" i="0">
                  <a:solidFill>
                    <a:srgbClr val="003366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graphicFrame>
            <p:nvGraphicFramePr>
              <p:cNvPr id="1322" name="Object 264"/>
              <p:cNvGraphicFramePr>
                <a:graphicFrameLocks noChangeAspect="1"/>
              </p:cNvGraphicFramePr>
              <p:nvPr/>
            </p:nvGraphicFramePr>
            <p:xfrm>
              <a:off x="3810000" y="3334975"/>
              <a:ext cx="152400" cy="127000"/>
            </p:xfrm>
            <a:graphic>
              <a:graphicData uri="http://schemas.openxmlformats.org/presentationml/2006/ole">
                <p:oleObj spid="_x0000_s1069579" name="Equation" r:id="rId8" imgW="152202" imgH="126835" progId="">
                  <p:embed/>
                </p:oleObj>
              </a:graphicData>
            </a:graphic>
          </p:graphicFrame>
          <p:sp>
            <p:nvSpPr>
              <p:cNvPr id="676" name="Rectangle 265"/>
              <p:cNvSpPr>
                <a:spLocks noChangeArrowheads="1"/>
              </p:cNvSpPr>
              <p:nvPr/>
            </p:nvSpPr>
            <p:spPr bwMode="auto">
              <a:xfrm>
                <a:off x="3886200" y="3276578"/>
                <a:ext cx="626193" cy="228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3366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漂移掺杂</a:t>
                </a:r>
                <a:endParaRPr lang="ko-KR" altLang="en-US" sz="800" b="1" i="0" dirty="0">
                  <a:solidFill>
                    <a:srgbClr val="003366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77" name="Freeform 137"/>
              <p:cNvSpPr>
                <a:spLocks noChangeAspect="1"/>
              </p:cNvSpPr>
              <p:nvPr/>
            </p:nvSpPr>
            <p:spPr bwMode="auto">
              <a:xfrm rot="5400000">
                <a:off x="7158237" y="3190091"/>
                <a:ext cx="2108520" cy="573087"/>
              </a:xfrm>
              <a:custGeom>
                <a:avLst/>
                <a:gdLst>
                  <a:gd name="T0" fmla="*/ 0 w 1496"/>
                  <a:gd name="T1" fmla="*/ 2147483647 h 771"/>
                  <a:gd name="T2" fmla="*/ 2147483647 w 1496"/>
                  <a:gd name="T3" fmla="*/ 0 h 771"/>
                  <a:gd name="T4" fmla="*/ 2147483647 w 1496"/>
                  <a:gd name="T5" fmla="*/ 2147483647 h 771"/>
                  <a:gd name="T6" fmla="*/ 2147483647 w 1496"/>
                  <a:gd name="T7" fmla="*/ 2147483647 h 771"/>
                  <a:gd name="T8" fmla="*/ 2147483647 w 1496"/>
                  <a:gd name="T9" fmla="*/ 2147483647 h 771"/>
                  <a:gd name="T10" fmla="*/ 0 w 1496"/>
                  <a:gd name="T11" fmla="*/ 2147483647 h 7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6"/>
                  <a:gd name="T19" fmla="*/ 0 h 771"/>
                  <a:gd name="T20" fmla="*/ 1496 w 1496"/>
                  <a:gd name="T21" fmla="*/ 771 h 7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6" h="771">
                    <a:moveTo>
                      <a:pt x="0" y="771"/>
                    </a:moveTo>
                    <a:lnTo>
                      <a:pt x="136" y="0"/>
                    </a:lnTo>
                    <a:lnTo>
                      <a:pt x="1344" y="7"/>
                    </a:lnTo>
                    <a:lnTo>
                      <a:pt x="1449" y="151"/>
                    </a:lnTo>
                    <a:lnTo>
                      <a:pt x="1496" y="771"/>
                    </a:ln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FF0000">
                  <a:alpha val="3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678" name="Rectangle 300"/>
              <p:cNvSpPr>
                <a:spLocks noChangeArrowheads="1"/>
              </p:cNvSpPr>
              <p:nvPr/>
            </p:nvSpPr>
            <p:spPr bwMode="auto">
              <a:xfrm>
                <a:off x="104775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79" name="Rectangle 301"/>
              <p:cNvSpPr>
                <a:spLocks noChangeArrowheads="1"/>
              </p:cNvSpPr>
              <p:nvPr/>
            </p:nvSpPr>
            <p:spPr bwMode="auto">
              <a:xfrm>
                <a:off x="473075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80" name="Rectangle 305"/>
              <p:cNvSpPr>
                <a:spLocks noChangeArrowheads="1"/>
              </p:cNvSpPr>
              <p:nvPr/>
            </p:nvSpPr>
            <p:spPr bwMode="auto">
              <a:xfrm>
                <a:off x="790576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81" name="Rectangle 306"/>
              <p:cNvSpPr>
                <a:spLocks noChangeArrowheads="1"/>
              </p:cNvSpPr>
              <p:nvPr/>
            </p:nvSpPr>
            <p:spPr bwMode="auto">
              <a:xfrm>
                <a:off x="1158875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82" name="Rectangle 307"/>
              <p:cNvSpPr>
                <a:spLocks noChangeArrowheads="1"/>
              </p:cNvSpPr>
              <p:nvPr/>
            </p:nvSpPr>
            <p:spPr bwMode="auto">
              <a:xfrm>
                <a:off x="1724025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83" name="Rectangle 308"/>
              <p:cNvSpPr>
                <a:spLocks noChangeArrowheads="1"/>
              </p:cNvSpPr>
              <p:nvPr/>
            </p:nvSpPr>
            <p:spPr bwMode="auto">
              <a:xfrm>
                <a:off x="2092325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84" name="Rectangle 309"/>
              <p:cNvSpPr>
                <a:spLocks noChangeArrowheads="1"/>
              </p:cNvSpPr>
              <p:nvPr/>
            </p:nvSpPr>
            <p:spPr bwMode="auto">
              <a:xfrm>
                <a:off x="2409825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86" name="Text Box 268"/>
              <p:cNvSpPr txBox="1">
                <a:spLocks noChangeArrowheads="1"/>
              </p:cNvSpPr>
              <p:nvPr/>
            </p:nvSpPr>
            <p:spPr bwMode="auto">
              <a:xfrm>
                <a:off x="76200" y="5013418"/>
                <a:ext cx="4114800" cy="78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FontTx/>
                  <a:buChar char="•"/>
                </a:pP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耗尽宽度随漏极偏置升高而增大，同时保持三角电场的形状。</a:t>
                </a:r>
                <a:endParaRPr lang="en-US" altLang="ko-KR" sz="1400" b="1" i="0" dirty="0"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  <a:p>
                <a:pPr algn="l" defTabSz="914400">
                  <a:buNone/>
                </a:pP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</a:t>
                </a:r>
              </a:p>
            </p:txBody>
          </p:sp>
          <p:sp>
            <p:nvSpPr>
              <p:cNvPr id="685" name="Rectangle 310"/>
              <p:cNvSpPr>
                <a:spLocks noChangeArrowheads="1"/>
              </p:cNvSpPr>
              <p:nvPr/>
            </p:nvSpPr>
            <p:spPr bwMode="auto">
              <a:xfrm>
                <a:off x="2778125" y="3214656"/>
                <a:ext cx="379899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87" name="Text Box 269"/>
              <p:cNvSpPr txBox="1">
                <a:spLocks noChangeArrowheads="1"/>
              </p:cNvSpPr>
              <p:nvPr/>
            </p:nvSpPr>
            <p:spPr bwMode="auto">
              <a:xfrm>
                <a:off x="4648200" y="5029444"/>
                <a:ext cx="4114800" cy="326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FontTx/>
                  <a:buChar char="•"/>
                </a:pP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漏极偏置为50V时，支柱区完全耗尽。 </a:t>
                </a:r>
                <a:endParaRPr lang="en-US" altLang="ko-KR" sz="1400" b="1" i="0" dirty="0"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92" name="그룹 96"/>
            <p:cNvGrpSpPr>
              <a:grpSpLocks/>
            </p:cNvGrpSpPr>
            <p:nvPr/>
          </p:nvGrpSpPr>
          <p:grpSpPr bwMode="auto">
            <a:xfrm>
              <a:off x="212725" y="2454277"/>
              <a:ext cx="802264" cy="490295"/>
              <a:chOff x="212725" y="2454123"/>
              <a:chExt cx="802264" cy="490369"/>
            </a:xfrm>
          </p:grpSpPr>
          <p:sp>
            <p:nvSpPr>
              <p:cNvPr id="636" name="Rectangle 217"/>
              <p:cNvSpPr>
                <a:spLocks noChangeArrowheads="1"/>
              </p:cNvSpPr>
              <p:nvPr/>
            </p:nvSpPr>
            <p:spPr bwMode="auto">
              <a:xfrm>
                <a:off x="214313" y="2500166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7" name="Rectangle 217"/>
              <p:cNvSpPr>
                <a:spLocks noChangeArrowheads="1"/>
              </p:cNvSpPr>
              <p:nvPr/>
            </p:nvSpPr>
            <p:spPr bwMode="auto">
              <a:xfrm>
                <a:off x="714375" y="2500168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8" name="Rectangle 217"/>
              <p:cNvSpPr>
                <a:spLocks noChangeArrowheads="1"/>
              </p:cNvSpPr>
              <p:nvPr/>
            </p:nvSpPr>
            <p:spPr bwMode="auto">
              <a:xfrm>
                <a:off x="500063" y="2552563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9" name="Rectangle 217"/>
              <p:cNvSpPr>
                <a:spLocks noChangeArrowheads="1"/>
              </p:cNvSpPr>
              <p:nvPr/>
            </p:nvSpPr>
            <p:spPr bwMode="auto">
              <a:xfrm>
                <a:off x="212725" y="2454123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40" name="Rectangle 217"/>
              <p:cNvSpPr>
                <a:spLocks noChangeArrowheads="1"/>
              </p:cNvSpPr>
              <p:nvPr/>
            </p:nvSpPr>
            <p:spPr bwMode="auto">
              <a:xfrm>
                <a:off x="714375" y="2454123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41" name="Rectangle 217"/>
              <p:cNvSpPr>
                <a:spLocks noChangeArrowheads="1"/>
              </p:cNvSpPr>
              <p:nvPr/>
            </p:nvSpPr>
            <p:spPr bwMode="auto">
              <a:xfrm>
                <a:off x="498475" y="2506519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93" name="그룹 97"/>
            <p:cNvGrpSpPr>
              <a:grpSpLocks/>
            </p:cNvGrpSpPr>
            <p:nvPr/>
          </p:nvGrpSpPr>
          <p:grpSpPr bwMode="auto">
            <a:xfrm>
              <a:off x="1203325" y="2454277"/>
              <a:ext cx="800677" cy="490295"/>
              <a:chOff x="213651" y="2454123"/>
              <a:chExt cx="800677" cy="490369"/>
            </a:xfrm>
          </p:grpSpPr>
          <p:sp>
            <p:nvSpPr>
              <p:cNvPr id="630" name="Rectangle 217"/>
              <p:cNvSpPr>
                <a:spLocks noChangeArrowheads="1"/>
              </p:cNvSpPr>
              <p:nvPr/>
            </p:nvSpPr>
            <p:spPr bwMode="auto">
              <a:xfrm>
                <a:off x="215239" y="2500166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1" name="Rectangle 217"/>
              <p:cNvSpPr>
                <a:spLocks noChangeArrowheads="1"/>
              </p:cNvSpPr>
              <p:nvPr/>
            </p:nvSpPr>
            <p:spPr bwMode="auto">
              <a:xfrm>
                <a:off x="713714" y="2500168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2" name="Rectangle 217"/>
              <p:cNvSpPr>
                <a:spLocks noChangeArrowheads="1"/>
              </p:cNvSpPr>
              <p:nvPr/>
            </p:nvSpPr>
            <p:spPr bwMode="auto">
              <a:xfrm>
                <a:off x="500989" y="2552563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3" name="Rectangle 217"/>
              <p:cNvSpPr>
                <a:spLocks noChangeArrowheads="1"/>
              </p:cNvSpPr>
              <p:nvPr/>
            </p:nvSpPr>
            <p:spPr bwMode="auto">
              <a:xfrm>
                <a:off x="213651" y="2454123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4" name="Rectangle 217"/>
              <p:cNvSpPr>
                <a:spLocks noChangeArrowheads="1"/>
              </p:cNvSpPr>
              <p:nvPr/>
            </p:nvSpPr>
            <p:spPr bwMode="auto">
              <a:xfrm>
                <a:off x="713714" y="2454123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35" name="Rectangle 217"/>
              <p:cNvSpPr>
                <a:spLocks noChangeArrowheads="1"/>
              </p:cNvSpPr>
              <p:nvPr/>
            </p:nvSpPr>
            <p:spPr bwMode="auto">
              <a:xfrm>
                <a:off x="499401" y="2506519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94" name="그룹 104"/>
            <p:cNvGrpSpPr>
              <a:grpSpLocks/>
            </p:cNvGrpSpPr>
            <p:nvPr/>
          </p:nvGrpSpPr>
          <p:grpSpPr bwMode="auto">
            <a:xfrm>
              <a:off x="2214563" y="2454277"/>
              <a:ext cx="800676" cy="490295"/>
              <a:chOff x="213366" y="2454123"/>
              <a:chExt cx="800676" cy="490369"/>
            </a:xfrm>
          </p:grpSpPr>
          <p:sp>
            <p:nvSpPr>
              <p:cNvPr id="624" name="Rectangle 217"/>
              <p:cNvSpPr>
                <a:spLocks noChangeArrowheads="1"/>
              </p:cNvSpPr>
              <p:nvPr/>
            </p:nvSpPr>
            <p:spPr bwMode="auto">
              <a:xfrm>
                <a:off x="214953" y="2500166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5" name="Rectangle 217"/>
              <p:cNvSpPr>
                <a:spLocks noChangeArrowheads="1"/>
              </p:cNvSpPr>
              <p:nvPr/>
            </p:nvSpPr>
            <p:spPr bwMode="auto">
              <a:xfrm>
                <a:off x="713428" y="2500168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6" name="Rectangle 217"/>
              <p:cNvSpPr>
                <a:spLocks noChangeArrowheads="1"/>
              </p:cNvSpPr>
              <p:nvPr/>
            </p:nvSpPr>
            <p:spPr bwMode="auto">
              <a:xfrm>
                <a:off x="500703" y="2552563"/>
                <a:ext cx="300614" cy="39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7" name="Rectangle 217"/>
              <p:cNvSpPr>
                <a:spLocks noChangeArrowheads="1"/>
              </p:cNvSpPr>
              <p:nvPr/>
            </p:nvSpPr>
            <p:spPr bwMode="auto">
              <a:xfrm>
                <a:off x="213366" y="2454123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8" name="Rectangle 217"/>
              <p:cNvSpPr>
                <a:spLocks noChangeArrowheads="1"/>
              </p:cNvSpPr>
              <p:nvPr/>
            </p:nvSpPr>
            <p:spPr bwMode="auto">
              <a:xfrm>
                <a:off x="713428" y="2454123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9" name="Rectangle 217"/>
              <p:cNvSpPr>
                <a:spLocks noChangeArrowheads="1"/>
              </p:cNvSpPr>
              <p:nvPr/>
            </p:nvSpPr>
            <p:spPr bwMode="auto">
              <a:xfrm>
                <a:off x="499116" y="2506519"/>
                <a:ext cx="300614" cy="39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12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8779" y="1904726"/>
              <a:ext cx="3213146" cy="299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" name="Line 229"/>
            <p:cNvSpPr>
              <a:spLocks noChangeAspect="1" noChangeShapeType="1"/>
            </p:cNvSpPr>
            <p:nvPr/>
          </p:nvSpPr>
          <p:spPr bwMode="auto">
            <a:xfrm flipH="1">
              <a:off x="6169025" y="2355850"/>
              <a:ext cx="1588" cy="21224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513" name="Text Box 230"/>
            <p:cNvSpPr txBox="1">
              <a:spLocks noChangeAspect="1" noChangeArrowheads="1"/>
            </p:cNvSpPr>
            <p:nvPr/>
          </p:nvSpPr>
          <p:spPr bwMode="auto">
            <a:xfrm>
              <a:off x="6191250" y="2490788"/>
              <a:ext cx="305674" cy="277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A</a:t>
              </a:r>
            </a:p>
          </p:txBody>
        </p:sp>
        <p:sp>
          <p:nvSpPr>
            <p:cNvPr id="514" name="Text Box 231"/>
            <p:cNvSpPr txBox="1">
              <a:spLocks noChangeAspect="1" noChangeArrowheads="1"/>
            </p:cNvSpPr>
            <p:nvPr/>
          </p:nvSpPr>
          <p:spPr bwMode="auto">
            <a:xfrm>
              <a:off x="6135688" y="4365625"/>
              <a:ext cx="295552" cy="277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100" b="1" i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B</a:t>
              </a:r>
            </a:p>
          </p:txBody>
        </p:sp>
        <p:sp>
          <p:nvSpPr>
            <p:cNvPr id="515" name="Freeform 361"/>
            <p:cNvSpPr>
              <a:spLocks/>
            </p:cNvSpPr>
            <p:nvPr/>
          </p:nvSpPr>
          <p:spPr bwMode="auto">
            <a:xfrm>
              <a:off x="6691313" y="4264025"/>
              <a:ext cx="1079500" cy="171450"/>
            </a:xfrm>
            <a:custGeom>
              <a:avLst/>
              <a:gdLst>
                <a:gd name="T0" fmla="*/ 0 w 384"/>
                <a:gd name="T1" fmla="*/ 0 h 112"/>
                <a:gd name="T2" fmla="*/ 2147483647 w 384"/>
                <a:gd name="T3" fmla="*/ 2147483647 h 112"/>
                <a:gd name="T4" fmla="*/ 2147483647 w 384"/>
                <a:gd name="T5" fmla="*/ 2147483647 h 112"/>
                <a:gd name="T6" fmla="*/ 2147483647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76" y="24"/>
                    <a:pt x="384" y="0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516" name="Freeform 361"/>
            <p:cNvSpPr>
              <a:spLocks/>
            </p:cNvSpPr>
            <p:nvPr/>
          </p:nvSpPr>
          <p:spPr bwMode="auto">
            <a:xfrm>
              <a:off x="5626100" y="4259263"/>
              <a:ext cx="1079500" cy="171450"/>
            </a:xfrm>
            <a:custGeom>
              <a:avLst/>
              <a:gdLst>
                <a:gd name="T0" fmla="*/ 0 w 384"/>
                <a:gd name="T1" fmla="*/ 0 h 112"/>
                <a:gd name="T2" fmla="*/ 2147483647 w 384"/>
                <a:gd name="T3" fmla="*/ 2147483647 h 112"/>
                <a:gd name="T4" fmla="*/ 2147483647 w 384"/>
                <a:gd name="T5" fmla="*/ 2147483647 h 112"/>
                <a:gd name="T6" fmla="*/ 2147483647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76" y="24"/>
                    <a:pt x="384" y="0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sp>
          <p:nvSpPr>
            <p:cNvPr id="517" name="Freeform 361"/>
            <p:cNvSpPr>
              <a:spLocks/>
            </p:cNvSpPr>
            <p:nvPr/>
          </p:nvSpPr>
          <p:spPr bwMode="auto">
            <a:xfrm>
              <a:off x="4562475" y="4259263"/>
              <a:ext cx="1079500" cy="171450"/>
            </a:xfrm>
            <a:custGeom>
              <a:avLst/>
              <a:gdLst>
                <a:gd name="T0" fmla="*/ 0 w 384"/>
                <a:gd name="T1" fmla="*/ 0 h 112"/>
                <a:gd name="T2" fmla="*/ 2147483647 w 384"/>
                <a:gd name="T3" fmla="*/ 2147483647 h 112"/>
                <a:gd name="T4" fmla="*/ 2147483647 w 384"/>
                <a:gd name="T5" fmla="*/ 2147483647 h 112"/>
                <a:gd name="T6" fmla="*/ 2147483647 w 384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12"/>
                <a:gd name="T14" fmla="*/ 384 w 384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12">
                  <a:moveTo>
                    <a:pt x="0" y="0"/>
                  </a:moveTo>
                  <a:cubicBezTo>
                    <a:pt x="24" y="40"/>
                    <a:pt x="48" y="80"/>
                    <a:pt x="96" y="96"/>
                  </a:cubicBezTo>
                  <a:cubicBezTo>
                    <a:pt x="144" y="112"/>
                    <a:pt x="240" y="112"/>
                    <a:pt x="288" y="96"/>
                  </a:cubicBezTo>
                  <a:cubicBezTo>
                    <a:pt x="336" y="80"/>
                    <a:pt x="376" y="24"/>
                    <a:pt x="384" y="0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i="0">
                <a:latin typeface="Microsoft YaHei" pitchFamily="34" charset="-122"/>
                <a:ea typeface="굴림" charset="-127"/>
                <a:cs typeface="Arial" pitchFamily="34" charset="0"/>
              </a:endParaRPr>
            </a:p>
          </p:txBody>
        </p:sp>
        <p:grpSp>
          <p:nvGrpSpPr>
            <p:cNvPr id="1495" name="그룹 143"/>
            <p:cNvGrpSpPr>
              <a:grpSpLocks/>
            </p:cNvGrpSpPr>
            <p:nvPr/>
          </p:nvGrpSpPr>
          <p:grpSpPr bwMode="auto">
            <a:xfrm>
              <a:off x="6129338" y="2870200"/>
              <a:ext cx="679936" cy="1169744"/>
              <a:chOff x="6129338" y="2869837"/>
              <a:chExt cx="679936" cy="1169744"/>
            </a:xfrm>
          </p:grpSpPr>
          <p:sp>
            <p:nvSpPr>
              <p:cNvPr id="612" name="Rectangle 307"/>
              <p:cNvSpPr>
                <a:spLocks noChangeArrowheads="1"/>
              </p:cNvSpPr>
              <p:nvPr/>
            </p:nvSpPr>
            <p:spPr bwMode="auto">
              <a:xfrm flipH="1">
                <a:off x="6311900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3" name="Rectangle 307"/>
              <p:cNvSpPr>
                <a:spLocks noChangeArrowheads="1"/>
              </p:cNvSpPr>
              <p:nvPr/>
            </p:nvSpPr>
            <p:spPr bwMode="auto">
              <a:xfrm flipH="1">
                <a:off x="6311900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4" name="Rectangle 307"/>
              <p:cNvSpPr>
                <a:spLocks noChangeArrowheads="1"/>
              </p:cNvSpPr>
              <p:nvPr/>
            </p:nvSpPr>
            <p:spPr bwMode="auto">
              <a:xfrm flipH="1">
                <a:off x="6311900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5" name="Rectangle 307"/>
              <p:cNvSpPr>
                <a:spLocks noChangeArrowheads="1"/>
              </p:cNvSpPr>
              <p:nvPr/>
            </p:nvSpPr>
            <p:spPr bwMode="auto">
              <a:xfrm flipH="1">
                <a:off x="6208713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6" name="Rectangle 307"/>
              <p:cNvSpPr>
                <a:spLocks noChangeArrowheads="1"/>
              </p:cNvSpPr>
              <p:nvPr/>
            </p:nvSpPr>
            <p:spPr bwMode="auto">
              <a:xfrm flipH="1">
                <a:off x="6208713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7" name="Rectangle 307"/>
              <p:cNvSpPr>
                <a:spLocks noChangeArrowheads="1"/>
              </p:cNvSpPr>
              <p:nvPr/>
            </p:nvSpPr>
            <p:spPr bwMode="auto">
              <a:xfrm flipH="1">
                <a:off x="6208713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8" name="Rectangle 307"/>
              <p:cNvSpPr>
                <a:spLocks noChangeArrowheads="1"/>
              </p:cNvSpPr>
              <p:nvPr/>
            </p:nvSpPr>
            <p:spPr bwMode="auto">
              <a:xfrm flipH="1">
                <a:off x="6429375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9" name="Rectangle 307"/>
              <p:cNvSpPr>
                <a:spLocks noChangeArrowheads="1"/>
              </p:cNvSpPr>
              <p:nvPr/>
            </p:nvSpPr>
            <p:spPr bwMode="auto">
              <a:xfrm flipH="1">
                <a:off x="6429375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0" name="Rectangle 307"/>
              <p:cNvSpPr>
                <a:spLocks noChangeArrowheads="1"/>
              </p:cNvSpPr>
              <p:nvPr/>
            </p:nvSpPr>
            <p:spPr bwMode="auto">
              <a:xfrm flipH="1">
                <a:off x="6429375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1" name="Rectangle 307"/>
              <p:cNvSpPr>
                <a:spLocks noChangeArrowheads="1"/>
              </p:cNvSpPr>
              <p:nvPr/>
            </p:nvSpPr>
            <p:spPr bwMode="auto">
              <a:xfrm flipH="1">
                <a:off x="6129338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2" name="Rectangle 307"/>
              <p:cNvSpPr>
                <a:spLocks noChangeArrowheads="1"/>
              </p:cNvSpPr>
              <p:nvPr/>
            </p:nvSpPr>
            <p:spPr bwMode="auto">
              <a:xfrm flipH="1">
                <a:off x="6129338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23" name="Rectangle 307"/>
              <p:cNvSpPr>
                <a:spLocks noChangeArrowheads="1"/>
              </p:cNvSpPr>
              <p:nvPr/>
            </p:nvSpPr>
            <p:spPr bwMode="auto">
              <a:xfrm flipH="1">
                <a:off x="6129338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96" name="그룹 157"/>
            <p:cNvGrpSpPr>
              <a:grpSpLocks/>
            </p:cNvGrpSpPr>
            <p:nvPr/>
          </p:nvGrpSpPr>
          <p:grpSpPr bwMode="auto">
            <a:xfrm>
              <a:off x="5119688" y="2870200"/>
              <a:ext cx="678349" cy="1169744"/>
              <a:chOff x="6130570" y="2869837"/>
              <a:chExt cx="678349" cy="1169744"/>
            </a:xfrm>
          </p:grpSpPr>
          <p:sp>
            <p:nvSpPr>
              <p:cNvPr id="600" name="Rectangle 307"/>
              <p:cNvSpPr>
                <a:spLocks noChangeArrowheads="1"/>
              </p:cNvSpPr>
              <p:nvPr/>
            </p:nvSpPr>
            <p:spPr bwMode="auto">
              <a:xfrm flipH="1">
                <a:off x="6313132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1" name="Rectangle 307"/>
              <p:cNvSpPr>
                <a:spLocks noChangeArrowheads="1"/>
              </p:cNvSpPr>
              <p:nvPr/>
            </p:nvSpPr>
            <p:spPr bwMode="auto">
              <a:xfrm flipH="1">
                <a:off x="6313132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2" name="Rectangle 307"/>
              <p:cNvSpPr>
                <a:spLocks noChangeArrowheads="1"/>
              </p:cNvSpPr>
              <p:nvPr/>
            </p:nvSpPr>
            <p:spPr bwMode="auto">
              <a:xfrm flipH="1">
                <a:off x="6313132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3" name="Rectangle 307"/>
              <p:cNvSpPr>
                <a:spLocks noChangeArrowheads="1"/>
              </p:cNvSpPr>
              <p:nvPr/>
            </p:nvSpPr>
            <p:spPr bwMode="auto">
              <a:xfrm flipH="1">
                <a:off x="6209945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4" name="Rectangle 307"/>
              <p:cNvSpPr>
                <a:spLocks noChangeArrowheads="1"/>
              </p:cNvSpPr>
              <p:nvPr/>
            </p:nvSpPr>
            <p:spPr bwMode="auto">
              <a:xfrm flipH="1">
                <a:off x="6209945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5" name="Rectangle 307"/>
              <p:cNvSpPr>
                <a:spLocks noChangeArrowheads="1"/>
              </p:cNvSpPr>
              <p:nvPr/>
            </p:nvSpPr>
            <p:spPr bwMode="auto">
              <a:xfrm flipH="1">
                <a:off x="6209945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6" name="Rectangle 307"/>
              <p:cNvSpPr>
                <a:spLocks noChangeArrowheads="1"/>
              </p:cNvSpPr>
              <p:nvPr/>
            </p:nvSpPr>
            <p:spPr bwMode="auto">
              <a:xfrm flipH="1">
                <a:off x="6429020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7" name="Rectangle 307"/>
              <p:cNvSpPr>
                <a:spLocks noChangeArrowheads="1"/>
              </p:cNvSpPr>
              <p:nvPr/>
            </p:nvSpPr>
            <p:spPr bwMode="auto">
              <a:xfrm flipH="1">
                <a:off x="6429020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8" name="Rectangle 307"/>
              <p:cNvSpPr>
                <a:spLocks noChangeArrowheads="1"/>
              </p:cNvSpPr>
              <p:nvPr/>
            </p:nvSpPr>
            <p:spPr bwMode="auto">
              <a:xfrm flipH="1">
                <a:off x="6429020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09" name="Rectangle 307"/>
              <p:cNvSpPr>
                <a:spLocks noChangeArrowheads="1"/>
              </p:cNvSpPr>
              <p:nvPr/>
            </p:nvSpPr>
            <p:spPr bwMode="auto">
              <a:xfrm flipH="1">
                <a:off x="6130570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0" name="Rectangle 307"/>
              <p:cNvSpPr>
                <a:spLocks noChangeArrowheads="1"/>
              </p:cNvSpPr>
              <p:nvPr/>
            </p:nvSpPr>
            <p:spPr bwMode="auto">
              <a:xfrm flipH="1">
                <a:off x="6130570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611" name="Rectangle 307"/>
              <p:cNvSpPr>
                <a:spLocks noChangeArrowheads="1"/>
              </p:cNvSpPr>
              <p:nvPr/>
            </p:nvSpPr>
            <p:spPr bwMode="auto">
              <a:xfrm flipH="1">
                <a:off x="6130570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97" name="그룹 170"/>
            <p:cNvGrpSpPr>
              <a:grpSpLocks/>
            </p:cNvGrpSpPr>
            <p:nvPr/>
          </p:nvGrpSpPr>
          <p:grpSpPr bwMode="auto">
            <a:xfrm>
              <a:off x="7143750" y="2870200"/>
              <a:ext cx="678349" cy="1169744"/>
              <a:chOff x="6130066" y="2869837"/>
              <a:chExt cx="678349" cy="1169744"/>
            </a:xfrm>
          </p:grpSpPr>
          <p:sp>
            <p:nvSpPr>
              <p:cNvPr id="588" name="Rectangle 307"/>
              <p:cNvSpPr>
                <a:spLocks noChangeArrowheads="1"/>
              </p:cNvSpPr>
              <p:nvPr/>
            </p:nvSpPr>
            <p:spPr bwMode="auto">
              <a:xfrm flipH="1">
                <a:off x="6312629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9" name="Rectangle 307"/>
              <p:cNvSpPr>
                <a:spLocks noChangeArrowheads="1"/>
              </p:cNvSpPr>
              <p:nvPr/>
            </p:nvSpPr>
            <p:spPr bwMode="auto">
              <a:xfrm flipH="1">
                <a:off x="6312629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0" name="Rectangle 307"/>
              <p:cNvSpPr>
                <a:spLocks noChangeArrowheads="1"/>
              </p:cNvSpPr>
              <p:nvPr/>
            </p:nvSpPr>
            <p:spPr bwMode="auto">
              <a:xfrm flipH="1">
                <a:off x="6312629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1" name="Rectangle 307"/>
              <p:cNvSpPr>
                <a:spLocks noChangeArrowheads="1"/>
              </p:cNvSpPr>
              <p:nvPr/>
            </p:nvSpPr>
            <p:spPr bwMode="auto">
              <a:xfrm flipH="1">
                <a:off x="6209441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2" name="Rectangle 307"/>
              <p:cNvSpPr>
                <a:spLocks noChangeArrowheads="1"/>
              </p:cNvSpPr>
              <p:nvPr/>
            </p:nvSpPr>
            <p:spPr bwMode="auto">
              <a:xfrm flipH="1">
                <a:off x="6209441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3" name="Rectangle 307"/>
              <p:cNvSpPr>
                <a:spLocks noChangeArrowheads="1"/>
              </p:cNvSpPr>
              <p:nvPr/>
            </p:nvSpPr>
            <p:spPr bwMode="auto">
              <a:xfrm flipH="1">
                <a:off x="6209441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4" name="Rectangle 307"/>
              <p:cNvSpPr>
                <a:spLocks noChangeArrowheads="1"/>
              </p:cNvSpPr>
              <p:nvPr/>
            </p:nvSpPr>
            <p:spPr bwMode="auto">
              <a:xfrm flipH="1">
                <a:off x="6428516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5" name="Rectangle 307"/>
              <p:cNvSpPr>
                <a:spLocks noChangeArrowheads="1"/>
              </p:cNvSpPr>
              <p:nvPr/>
            </p:nvSpPr>
            <p:spPr bwMode="auto">
              <a:xfrm flipH="1">
                <a:off x="6428516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6" name="Rectangle 307"/>
              <p:cNvSpPr>
                <a:spLocks noChangeArrowheads="1"/>
              </p:cNvSpPr>
              <p:nvPr/>
            </p:nvSpPr>
            <p:spPr bwMode="auto">
              <a:xfrm flipH="1">
                <a:off x="6428516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7" name="Rectangle 307"/>
              <p:cNvSpPr>
                <a:spLocks noChangeArrowheads="1"/>
              </p:cNvSpPr>
              <p:nvPr/>
            </p:nvSpPr>
            <p:spPr bwMode="auto">
              <a:xfrm flipH="1">
                <a:off x="6130066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8" name="Rectangle 307"/>
              <p:cNvSpPr>
                <a:spLocks noChangeArrowheads="1"/>
              </p:cNvSpPr>
              <p:nvPr/>
            </p:nvSpPr>
            <p:spPr bwMode="auto">
              <a:xfrm flipH="1">
                <a:off x="6130066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99" name="Rectangle 307"/>
              <p:cNvSpPr>
                <a:spLocks noChangeArrowheads="1"/>
              </p:cNvSpPr>
              <p:nvPr/>
            </p:nvSpPr>
            <p:spPr bwMode="auto">
              <a:xfrm flipH="1">
                <a:off x="6130066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98" name="그룹 183"/>
            <p:cNvGrpSpPr>
              <a:grpSpLocks/>
            </p:cNvGrpSpPr>
            <p:nvPr/>
          </p:nvGrpSpPr>
          <p:grpSpPr bwMode="auto">
            <a:xfrm flipH="1">
              <a:off x="5667375" y="2870200"/>
              <a:ext cx="632402" cy="1169744"/>
              <a:chOff x="6057573" y="2869837"/>
              <a:chExt cx="632402" cy="1169744"/>
            </a:xfrm>
          </p:grpSpPr>
          <p:sp>
            <p:nvSpPr>
              <p:cNvPr id="576" name="Rectangle 307"/>
              <p:cNvSpPr>
                <a:spLocks noChangeArrowheads="1"/>
              </p:cNvSpPr>
              <p:nvPr/>
            </p:nvSpPr>
            <p:spPr bwMode="auto">
              <a:xfrm flipH="1">
                <a:off x="6192601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7" name="Rectangle 307"/>
              <p:cNvSpPr>
                <a:spLocks noChangeArrowheads="1"/>
              </p:cNvSpPr>
              <p:nvPr/>
            </p:nvSpPr>
            <p:spPr bwMode="auto">
              <a:xfrm flipH="1">
                <a:off x="6192601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8" name="Rectangle 307"/>
              <p:cNvSpPr>
                <a:spLocks noChangeArrowheads="1"/>
              </p:cNvSpPr>
              <p:nvPr/>
            </p:nvSpPr>
            <p:spPr bwMode="auto">
              <a:xfrm flipH="1">
                <a:off x="6192601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9" name="Rectangle 307"/>
              <p:cNvSpPr>
                <a:spLocks noChangeArrowheads="1"/>
              </p:cNvSpPr>
              <p:nvPr/>
            </p:nvSpPr>
            <p:spPr bwMode="auto">
              <a:xfrm flipH="1">
                <a:off x="6136948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0" name="Rectangle 307"/>
              <p:cNvSpPr>
                <a:spLocks noChangeArrowheads="1"/>
              </p:cNvSpPr>
              <p:nvPr/>
            </p:nvSpPr>
            <p:spPr bwMode="auto">
              <a:xfrm flipH="1">
                <a:off x="6136948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1" name="Rectangle 307"/>
              <p:cNvSpPr>
                <a:spLocks noChangeArrowheads="1"/>
              </p:cNvSpPr>
              <p:nvPr/>
            </p:nvSpPr>
            <p:spPr bwMode="auto">
              <a:xfrm flipH="1">
                <a:off x="6136948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2" name="Rectangle 307"/>
              <p:cNvSpPr>
                <a:spLocks noChangeArrowheads="1"/>
              </p:cNvSpPr>
              <p:nvPr/>
            </p:nvSpPr>
            <p:spPr bwMode="auto">
              <a:xfrm flipH="1">
                <a:off x="6310076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3" name="Rectangle 307"/>
              <p:cNvSpPr>
                <a:spLocks noChangeArrowheads="1"/>
              </p:cNvSpPr>
              <p:nvPr/>
            </p:nvSpPr>
            <p:spPr bwMode="auto">
              <a:xfrm flipH="1">
                <a:off x="6310076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4" name="Rectangle 307"/>
              <p:cNvSpPr>
                <a:spLocks noChangeArrowheads="1"/>
              </p:cNvSpPr>
              <p:nvPr/>
            </p:nvSpPr>
            <p:spPr bwMode="auto">
              <a:xfrm flipH="1">
                <a:off x="6310076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5" name="Rectangle 307"/>
              <p:cNvSpPr>
                <a:spLocks noChangeArrowheads="1"/>
              </p:cNvSpPr>
              <p:nvPr/>
            </p:nvSpPr>
            <p:spPr bwMode="auto">
              <a:xfrm flipH="1">
                <a:off x="6057573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6" name="Rectangle 307"/>
              <p:cNvSpPr>
                <a:spLocks noChangeArrowheads="1"/>
              </p:cNvSpPr>
              <p:nvPr/>
            </p:nvSpPr>
            <p:spPr bwMode="auto">
              <a:xfrm flipH="1">
                <a:off x="6057573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87" name="Rectangle 307"/>
              <p:cNvSpPr>
                <a:spLocks noChangeArrowheads="1"/>
              </p:cNvSpPr>
              <p:nvPr/>
            </p:nvSpPr>
            <p:spPr bwMode="auto">
              <a:xfrm flipH="1">
                <a:off x="6057573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99" name="그룹 196"/>
            <p:cNvGrpSpPr>
              <a:grpSpLocks/>
            </p:cNvGrpSpPr>
            <p:nvPr/>
          </p:nvGrpSpPr>
          <p:grpSpPr bwMode="auto">
            <a:xfrm flipH="1">
              <a:off x="6678613" y="2870200"/>
              <a:ext cx="632401" cy="1169744"/>
              <a:chOff x="6056864" y="2869837"/>
              <a:chExt cx="632401" cy="1169744"/>
            </a:xfrm>
          </p:grpSpPr>
          <p:sp>
            <p:nvSpPr>
              <p:cNvPr id="564" name="Rectangle 307"/>
              <p:cNvSpPr>
                <a:spLocks noChangeArrowheads="1"/>
              </p:cNvSpPr>
              <p:nvPr/>
            </p:nvSpPr>
            <p:spPr bwMode="auto">
              <a:xfrm flipH="1">
                <a:off x="6191891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5" name="Rectangle 307"/>
              <p:cNvSpPr>
                <a:spLocks noChangeArrowheads="1"/>
              </p:cNvSpPr>
              <p:nvPr/>
            </p:nvSpPr>
            <p:spPr bwMode="auto">
              <a:xfrm flipH="1">
                <a:off x="6191891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6" name="Rectangle 307"/>
              <p:cNvSpPr>
                <a:spLocks noChangeArrowheads="1"/>
              </p:cNvSpPr>
              <p:nvPr/>
            </p:nvSpPr>
            <p:spPr bwMode="auto">
              <a:xfrm flipH="1">
                <a:off x="6191891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7" name="Rectangle 307"/>
              <p:cNvSpPr>
                <a:spLocks noChangeArrowheads="1"/>
              </p:cNvSpPr>
              <p:nvPr/>
            </p:nvSpPr>
            <p:spPr bwMode="auto">
              <a:xfrm flipH="1">
                <a:off x="6137826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8" name="Rectangle 307"/>
              <p:cNvSpPr>
                <a:spLocks noChangeArrowheads="1"/>
              </p:cNvSpPr>
              <p:nvPr/>
            </p:nvSpPr>
            <p:spPr bwMode="auto">
              <a:xfrm flipH="1">
                <a:off x="6137826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9" name="Rectangle 307"/>
              <p:cNvSpPr>
                <a:spLocks noChangeArrowheads="1"/>
              </p:cNvSpPr>
              <p:nvPr/>
            </p:nvSpPr>
            <p:spPr bwMode="auto">
              <a:xfrm flipH="1">
                <a:off x="6137826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0" name="Rectangle 307"/>
              <p:cNvSpPr>
                <a:spLocks noChangeArrowheads="1"/>
              </p:cNvSpPr>
              <p:nvPr/>
            </p:nvSpPr>
            <p:spPr bwMode="auto">
              <a:xfrm flipH="1">
                <a:off x="6309366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1" name="Rectangle 307"/>
              <p:cNvSpPr>
                <a:spLocks noChangeArrowheads="1"/>
              </p:cNvSpPr>
              <p:nvPr/>
            </p:nvSpPr>
            <p:spPr bwMode="auto">
              <a:xfrm flipH="1">
                <a:off x="6309366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2" name="Rectangle 307"/>
              <p:cNvSpPr>
                <a:spLocks noChangeArrowheads="1"/>
              </p:cNvSpPr>
              <p:nvPr/>
            </p:nvSpPr>
            <p:spPr bwMode="auto">
              <a:xfrm flipH="1">
                <a:off x="6309366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3" name="Rectangle 307"/>
              <p:cNvSpPr>
                <a:spLocks noChangeArrowheads="1"/>
              </p:cNvSpPr>
              <p:nvPr/>
            </p:nvSpPr>
            <p:spPr bwMode="auto">
              <a:xfrm flipH="1">
                <a:off x="6056864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4" name="Rectangle 307"/>
              <p:cNvSpPr>
                <a:spLocks noChangeArrowheads="1"/>
              </p:cNvSpPr>
              <p:nvPr/>
            </p:nvSpPr>
            <p:spPr bwMode="auto">
              <a:xfrm flipH="1">
                <a:off x="6056864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75" name="Rectangle 307"/>
              <p:cNvSpPr>
                <a:spLocks noChangeArrowheads="1"/>
              </p:cNvSpPr>
              <p:nvPr/>
            </p:nvSpPr>
            <p:spPr bwMode="auto">
              <a:xfrm flipH="1">
                <a:off x="6056864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00" name="그룹 209"/>
            <p:cNvGrpSpPr>
              <a:grpSpLocks/>
            </p:cNvGrpSpPr>
            <p:nvPr/>
          </p:nvGrpSpPr>
          <p:grpSpPr bwMode="auto">
            <a:xfrm flipH="1">
              <a:off x="4643438" y="2870200"/>
              <a:ext cx="632401" cy="1169744"/>
              <a:chOff x="6056995" y="2869837"/>
              <a:chExt cx="632401" cy="1169744"/>
            </a:xfrm>
          </p:grpSpPr>
          <p:sp>
            <p:nvSpPr>
              <p:cNvPr id="552" name="Rectangle 307"/>
              <p:cNvSpPr>
                <a:spLocks noChangeArrowheads="1"/>
              </p:cNvSpPr>
              <p:nvPr/>
            </p:nvSpPr>
            <p:spPr bwMode="auto">
              <a:xfrm flipH="1">
                <a:off x="6192022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3" name="Rectangle 307"/>
              <p:cNvSpPr>
                <a:spLocks noChangeArrowheads="1"/>
              </p:cNvSpPr>
              <p:nvPr/>
            </p:nvSpPr>
            <p:spPr bwMode="auto">
              <a:xfrm flipH="1">
                <a:off x="6192022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4" name="Rectangle 307"/>
              <p:cNvSpPr>
                <a:spLocks noChangeArrowheads="1"/>
              </p:cNvSpPr>
              <p:nvPr/>
            </p:nvSpPr>
            <p:spPr bwMode="auto">
              <a:xfrm flipH="1">
                <a:off x="6192022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5" name="Rectangle 307"/>
              <p:cNvSpPr>
                <a:spLocks noChangeArrowheads="1"/>
              </p:cNvSpPr>
              <p:nvPr/>
            </p:nvSpPr>
            <p:spPr bwMode="auto">
              <a:xfrm flipH="1">
                <a:off x="6137957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6" name="Rectangle 307"/>
              <p:cNvSpPr>
                <a:spLocks noChangeArrowheads="1"/>
              </p:cNvSpPr>
              <p:nvPr/>
            </p:nvSpPr>
            <p:spPr bwMode="auto">
              <a:xfrm flipH="1">
                <a:off x="6137957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7" name="Rectangle 307"/>
              <p:cNvSpPr>
                <a:spLocks noChangeArrowheads="1"/>
              </p:cNvSpPr>
              <p:nvPr/>
            </p:nvSpPr>
            <p:spPr bwMode="auto">
              <a:xfrm flipH="1">
                <a:off x="6137957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8" name="Rectangle 307"/>
              <p:cNvSpPr>
                <a:spLocks noChangeArrowheads="1"/>
              </p:cNvSpPr>
              <p:nvPr/>
            </p:nvSpPr>
            <p:spPr bwMode="auto">
              <a:xfrm flipH="1">
                <a:off x="6309497" y="2869837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9" name="Rectangle 307"/>
              <p:cNvSpPr>
                <a:spLocks noChangeArrowheads="1"/>
              </p:cNvSpPr>
              <p:nvPr/>
            </p:nvSpPr>
            <p:spPr bwMode="auto">
              <a:xfrm flipH="1">
                <a:off x="6309497" y="3255600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0" name="Rectangle 307"/>
              <p:cNvSpPr>
                <a:spLocks noChangeArrowheads="1"/>
              </p:cNvSpPr>
              <p:nvPr/>
            </p:nvSpPr>
            <p:spPr bwMode="auto">
              <a:xfrm flipH="1">
                <a:off x="6309497" y="3647712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1" name="Rectangle 307"/>
              <p:cNvSpPr>
                <a:spLocks noChangeArrowheads="1"/>
              </p:cNvSpPr>
              <p:nvPr/>
            </p:nvSpPr>
            <p:spPr bwMode="auto">
              <a:xfrm flipH="1">
                <a:off x="6056995" y="2869837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2" name="Rectangle 307"/>
              <p:cNvSpPr>
                <a:spLocks noChangeArrowheads="1"/>
              </p:cNvSpPr>
              <p:nvPr/>
            </p:nvSpPr>
            <p:spPr bwMode="auto">
              <a:xfrm flipH="1">
                <a:off x="6056995" y="325560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63" name="Rectangle 307"/>
              <p:cNvSpPr>
                <a:spLocks noChangeArrowheads="1"/>
              </p:cNvSpPr>
              <p:nvPr/>
            </p:nvSpPr>
            <p:spPr bwMode="auto">
              <a:xfrm flipH="1">
                <a:off x="6056995" y="3647712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01" name="그룹 290"/>
            <p:cNvGrpSpPr>
              <a:grpSpLocks/>
            </p:cNvGrpSpPr>
            <p:nvPr/>
          </p:nvGrpSpPr>
          <p:grpSpPr bwMode="auto">
            <a:xfrm>
              <a:off x="5529263" y="2867025"/>
              <a:ext cx="379899" cy="1171332"/>
              <a:chOff x="6429379" y="2869328"/>
              <a:chExt cx="379899" cy="1171332"/>
            </a:xfrm>
          </p:grpSpPr>
          <p:sp>
            <p:nvSpPr>
              <p:cNvPr id="549" name="Rectangle 307"/>
              <p:cNvSpPr>
                <a:spLocks noChangeArrowheads="1"/>
              </p:cNvSpPr>
              <p:nvPr/>
            </p:nvSpPr>
            <p:spPr bwMode="auto">
              <a:xfrm flipH="1">
                <a:off x="6429379" y="2869328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0" name="Rectangle 307"/>
              <p:cNvSpPr>
                <a:spLocks noChangeArrowheads="1"/>
              </p:cNvSpPr>
              <p:nvPr/>
            </p:nvSpPr>
            <p:spPr bwMode="auto">
              <a:xfrm flipH="1">
                <a:off x="6429379" y="32550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51" name="Rectangle 307"/>
              <p:cNvSpPr>
                <a:spLocks noChangeArrowheads="1"/>
              </p:cNvSpPr>
              <p:nvPr/>
            </p:nvSpPr>
            <p:spPr bwMode="auto">
              <a:xfrm flipH="1">
                <a:off x="6429379" y="36487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02" name="그룹 303"/>
            <p:cNvGrpSpPr>
              <a:grpSpLocks/>
            </p:cNvGrpSpPr>
            <p:nvPr/>
          </p:nvGrpSpPr>
          <p:grpSpPr bwMode="auto">
            <a:xfrm>
              <a:off x="6553200" y="2867025"/>
              <a:ext cx="379899" cy="1171332"/>
              <a:chOff x="6429376" y="2869328"/>
              <a:chExt cx="379899" cy="1171332"/>
            </a:xfrm>
          </p:grpSpPr>
          <p:sp>
            <p:nvSpPr>
              <p:cNvPr id="546" name="Rectangle 307"/>
              <p:cNvSpPr>
                <a:spLocks noChangeArrowheads="1"/>
              </p:cNvSpPr>
              <p:nvPr/>
            </p:nvSpPr>
            <p:spPr bwMode="auto">
              <a:xfrm flipH="1">
                <a:off x="6429376" y="2869328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47" name="Rectangle 307"/>
              <p:cNvSpPr>
                <a:spLocks noChangeArrowheads="1"/>
              </p:cNvSpPr>
              <p:nvPr/>
            </p:nvSpPr>
            <p:spPr bwMode="auto">
              <a:xfrm flipH="1">
                <a:off x="6429376" y="32550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48" name="Rectangle 307"/>
              <p:cNvSpPr>
                <a:spLocks noChangeArrowheads="1"/>
              </p:cNvSpPr>
              <p:nvPr/>
            </p:nvSpPr>
            <p:spPr bwMode="auto">
              <a:xfrm flipH="1">
                <a:off x="6429376" y="36487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25" name="그룹 307"/>
            <p:cNvGrpSpPr>
              <a:grpSpLocks/>
            </p:cNvGrpSpPr>
            <p:nvPr/>
          </p:nvGrpSpPr>
          <p:grpSpPr bwMode="auto">
            <a:xfrm>
              <a:off x="7077075" y="2867025"/>
              <a:ext cx="300614" cy="1171332"/>
              <a:chOff x="6129984" y="2869328"/>
              <a:chExt cx="300614" cy="1171332"/>
            </a:xfrm>
          </p:grpSpPr>
          <p:sp>
            <p:nvSpPr>
              <p:cNvPr id="543" name="Rectangle 307"/>
              <p:cNvSpPr>
                <a:spLocks noChangeArrowheads="1"/>
              </p:cNvSpPr>
              <p:nvPr/>
            </p:nvSpPr>
            <p:spPr bwMode="auto">
              <a:xfrm flipH="1">
                <a:off x="6129984" y="2869328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44" name="Rectangle 307"/>
              <p:cNvSpPr>
                <a:spLocks noChangeArrowheads="1"/>
              </p:cNvSpPr>
              <p:nvPr/>
            </p:nvSpPr>
            <p:spPr bwMode="auto">
              <a:xfrm flipH="1">
                <a:off x="6129984" y="3255091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45" name="Rectangle 307"/>
              <p:cNvSpPr>
                <a:spLocks noChangeArrowheads="1"/>
              </p:cNvSpPr>
              <p:nvPr/>
            </p:nvSpPr>
            <p:spPr bwMode="auto">
              <a:xfrm flipH="1">
                <a:off x="6129984" y="3648791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27" name="그룹 320"/>
            <p:cNvGrpSpPr>
              <a:grpSpLocks/>
            </p:cNvGrpSpPr>
            <p:nvPr/>
          </p:nvGrpSpPr>
          <p:grpSpPr bwMode="auto">
            <a:xfrm>
              <a:off x="6062663" y="2867025"/>
              <a:ext cx="300614" cy="1171332"/>
              <a:chOff x="6129993" y="2869328"/>
              <a:chExt cx="300614" cy="1171332"/>
            </a:xfrm>
          </p:grpSpPr>
          <p:sp>
            <p:nvSpPr>
              <p:cNvPr id="540" name="Rectangle 307"/>
              <p:cNvSpPr>
                <a:spLocks noChangeArrowheads="1"/>
              </p:cNvSpPr>
              <p:nvPr/>
            </p:nvSpPr>
            <p:spPr bwMode="auto">
              <a:xfrm flipH="1">
                <a:off x="6129993" y="2869328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41" name="Rectangle 307"/>
              <p:cNvSpPr>
                <a:spLocks noChangeArrowheads="1"/>
              </p:cNvSpPr>
              <p:nvPr/>
            </p:nvSpPr>
            <p:spPr bwMode="auto">
              <a:xfrm flipH="1">
                <a:off x="6129993" y="3255091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42" name="Rectangle 307"/>
              <p:cNvSpPr>
                <a:spLocks noChangeArrowheads="1"/>
              </p:cNvSpPr>
              <p:nvPr/>
            </p:nvSpPr>
            <p:spPr bwMode="auto">
              <a:xfrm flipH="1">
                <a:off x="6129993" y="3648791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28" name="그룹 324"/>
            <p:cNvGrpSpPr>
              <a:grpSpLocks/>
            </p:cNvGrpSpPr>
            <p:nvPr/>
          </p:nvGrpSpPr>
          <p:grpSpPr bwMode="auto">
            <a:xfrm>
              <a:off x="4514850" y="2862263"/>
              <a:ext cx="379899" cy="1171331"/>
              <a:chOff x="6429387" y="2869329"/>
              <a:chExt cx="379899" cy="1171331"/>
            </a:xfrm>
          </p:grpSpPr>
          <p:sp>
            <p:nvSpPr>
              <p:cNvPr id="537" name="Rectangle 307"/>
              <p:cNvSpPr>
                <a:spLocks noChangeArrowheads="1"/>
              </p:cNvSpPr>
              <p:nvPr/>
            </p:nvSpPr>
            <p:spPr bwMode="auto">
              <a:xfrm flipH="1">
                <a:off x="6429387" y="2869329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38" name="Rectangle 307"/>
              <p:cNvSpPr>
                <a:spLocks noChangeArrowheads="1"/>
              </p:cNvSpPr>
              <p:nvPr/>
            </p:nvSpPr>
            <p:spPr bwMode="auto">
              <a:xfrm flipH="1">
                <a:off x="6429387" y="32550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39" name="Rectangle 307"/>
              <p:cNvSpPr>
                <a:spLocks noChangeArrowheads="1"/>
              </p:cNvSpPr>
              <p:nvPr/>
            </p:nvSpPr>
            <p:spPr bwMode="auto">
              <a:xfrm flipH="1">
                <a:off x="6429387" y="36487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29" name="그룹 328"/>
            <p:cNvGrpSpPr>
              <a:grpSpLocks/>
            </p:cNvGrpSpPr>
            <p:nvPr/>
          </p:nvGrpSpPr>
          <p:grpSpPr bwMode="auto">
            <a:xfrm>
              <a:off x="7562850" y="2867025"/>
              <a:ext cx="379899" cy="1171332"/>
              <a:chOff x="6429368" y="2869328"/>
              <a:chExt cx="379899" cy="1171332"/>
            </a:xfrm>
          </p:grpSpPr>
          <p:sp>
            <p:nvSpPr>
              <p:cNvPr id="534" name="Rectangle 307"/>
              <p:cNvSpPr>
                <a:spLocks noChangeArrowheads="1"/>
              </p:cNvSpPr>
              <p:nvPr/>
            </p:nvSpPr>
            <p:spPr bwMode="auto">
              <a:xfrm flipH="1">
                <a:off x="6429368" y="2869328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35" name="Rectangle 307"/>
              <p:cNvSpPr>
                <a:spLocks noChangeArrowheads="1"/>
              </p:cNvSpPr>
              <p:nvPr/>
            </p:nvSpPr>
            <p:spPr bwMode="auto">
              <a:xfrm flipH="1">
                <a:off x="6429368" y="32550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36" name="Rectangle 307"/>
              <p:cNvSpPr>
                <a:spLocks noChangeArrowheads="1"/>
              </p:cNvSpPr>
              <p:nvPr/>
            </p:nvSpPr>
            <p:spPr bwMode="auto">
              <a:xfrm flipH="1">
                <a:off x="6429368" y="3648791"/>
                <a:ext cx="379899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+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30" name="그룹 332"/>
            <p:cNvGrpSpPr>
              <a:grpSpLocks/>
            </p:cNvGrpSpPr>
            <p:nvPr/>
          </p:nvGrpSpPr>
          <p:grpSpPr bwMode="auto">
            <a:xfrm>
              <a:off x="5048250" y="2871788"/>
              <a:ext cx="300614" cy="1171331"/>
              <a:chOff x="6130001" y="2869328"/>
              <a:chExt cx="300614" cy="1171331"/>
            </a:xfrm>
          </p:grpSpPr>
          <p:sp>
            <p:nvSpPr>
              <p:cNvPr id="531" name="Rectangle 307"/>
              <p:cNvSpPr>
                <a:spLocks noChangeArrowheads="1"/>
              </p:cNvSpPr>
              <p:nvPr/>
            </p:nvSpPr>
            <p:spPr bwMode="auto">
              <a:xfrm flipH="1">
                <a:off x="6130001" y="2869328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32" name="Rectangle 307"/>
              <p:cNvSpPr>
                <a:spLocks noChangeArrowheads="1"/>
              </p:cNvSpPr>
              <p:nvPr/>
            </p:nvSpPr>
            <p:spPr bwMode="auto">
              <a:xfrm flipH="1">
                <a:off x="6130001" y="325509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533" name="Rectangle 307"/>
              <p:cNvSpPr>
                <a:spLocks noChangeArrowheads="1"/>
              </p:cNvSpPr>
              <p:nvPr/>
            </p:nvSpPr>
            <p:spPr bwMode="auto">
              <a:xfrm flipH="1">
                <a:off x="6130001" y="3648790"/>
                <a:ext cx="300614" cy="39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8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-</a:t>
                </a:r>
                <a:endParaRPr lang="ko-KR" altLang="en-US" b="1" i="0" dirty="0">
                  <a:solidFill>
                    <a:schemeClr val="tx2"/>
                  </a:solidFill>
                  <a:latin typeface="Microsoft YaHei" pitchFamily="34" charset="-122"/>
                  <a:cs typeface="Arial" pitchFamily="34" charset="0"/>
                </a:endParaRPr>
              </a:p>
            </p:txBody>
          </p:sp>
        </p:grpSp>
      </p:grpSp>
      <p:sp>
        <p:nvSpPr>
          <p:cNvPr id="690" name="Title 6"/>
          <p:cNvSpPr txBox="1">
            <a:spLocks/>
          </p:cNvSpPr>
          <p:nvPr/>
        </p:nvSpPr>
        <p:spPr bwMode="auto">
          <a:xfrm>
            <a:off x="222250" y="387350"/>
            <a:ext cx="8015990" cy="6771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defTabSz="914400">
              <a:buNone/>
            </a:pPr>
            <a:r>
              <a:rPr lang="zh-CN" altLang="ko-KR" sz="3200" b="1" i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HV MOSFET</a:t>
            </a:r>
            <a:r>
              <a:rPr lang="zh-CN" altLang="ko-KR" sz="32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技术趋势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14184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itle 6"/>
          <p:cNvSpPr txBox="1">
            <a:spLocks/>
          </p:cNvSpPr>
          <p:nvPr/>
        </p:nvSpPr>
        <p:spPr bwMode="auto">
          <a:xfrm>
            <a:off x="222250" y="387350"/>
            <a:ext cx="8229600" cy="698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defTabSz="914400">
              <a:buNone/>
            </a:pPr>
            <a:r>
              <a:rPr lang="zh-CN" altLang="ko-KR" sz="3200" b="1" i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HV MOSFET</a:t>
            </a:r>
            <a:r>
              <a:rPr lang="zh-CN" altLang="ko-KR" sz="32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技术趋势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14184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grpSp>
        <p:nvGrpSpPr>
          <p:cNvPr id="868" name="Group 867"/>
          <p:cNvGrpSpPr/>
          <p:nvPr/>
        </p:nvGrpSpPr>
        <p:grpSpPr>
          <a:xfrm>
            <a:off x="179512" y="1129636"/>
            <a:ext cx="8903528" cy="5183212"/>
            <a:chOff x="179512" y="1054100"/>
            <a:chExt cx="8903528" cy="5183212"/>
          </a:xfrm>
        </p:grpSpPr>
        <p:grpSp>
          <p:nvGrpSpPr>
            <p:cNvPr id="1531" name="그룹 867"/>
            <p:cNvGrpSpPr/>
            <p:nvPr/>
          </p:nvGrpSpPr>
          <p:grpSpPr>
            <a:xfrm>
              <a:off x="179512" y="1054100"/>
              <a:ext cx="8903528" cy="5183212"/>
              <a:chOff x="60960" y="1054100"/>
              <a:chExt cx="9142413" cy="5346700"/>
            </a:xfrm>
            <a:noFill/>
          </p:grpSpPr>
          <p:sp>
            <p:nvSpPr>
              <p:cNvPr id="827" name="직사각형 826"/>
              <p:cNvSpPr/>
              <p:nvPr/>
            </p:nvSpPr>
            <p:spPr bwMode="auto">
              <a:xfrm>
                <a:off x="60960" y="1054100"/>
                <a:ext cx="9142413" cy="53467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pic>
            <p:nvPicPr>
              <p:cNvPr id="103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29739" y="1904726"/>
                <a:ext cx="3213146" cy="2995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960" y="1905000"/>
                <a:ext cx="3200400" cy="29949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0" name="Line 59"/>
              <p:cNvSpPr>
                <a:spLocks noChangeAspect="1" noChangeShapeType="1"/>
              </p:cNvSpPr>
              <p:nvPr/>
            </p:nvSpPr>
            <p:spPr bwMode="auto">
              <a:xfrm>
                <a:off x="1650048" y="2371725"/>
                <a:ext cx="0" cy="2124075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31" name="Text Box 60"/>
              <p:cNvSpPr txBox="1">
                <a:spLocks noChangeAspect="1" noChangeArrowheads="1"/>
              </p:cNvSpPr>
              <p:nvPr/>
            </p:nvSpPr>
            <p:spPr bwMode="auto">
              <a:xfrm>
                <a:off x="1616710" y="2490788"/>
                <a:ext cx="298257" cy="269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832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1635760" y="4365625"/>
                <a:ext cx="288381" cy="269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833" name="Line 64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2260442" y="3572669"/>
                <a:ext cx="2341562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34" name="Line 6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4005898" y="2068512"/>
                <a:ext cx="0" cy="113982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35" name="Line 66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4001136" y="3903662"/>
                <a:ext cx="0" cy="113982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36" name="Text Box 67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303176" y="2054054"/>
                <a:ext cx="481518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电场</a:t>
                </a:r>
                <a:endParaRPr lang="en-US" altLang="ko-KR" sz="1100" b="1" i="0" baseline="-25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837" name="Text Box 68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138536" y="2499349"/>
                <a:ext cx="299626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838" name="Text Box 69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141909" y="4348786"/>
                <a:ext cx="289704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839" name="Text Box 70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3318420" y="2484268"/>
                <a:ext cx="393880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BV</a:t>
                </a:r>
              </a:p>
            </p:txBody>
          </p:sp>
          <p:sp>
            <p:nvSpPr>
              <p:cNvPr id="842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6229985" y="2355850"/>
                <a:ext cx="1588" cy="2122488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43" name="Text Box 230"/>
              <p:cNvSpPr txBox="1">
                <a:spLocks noChangeAspect="1" noChangeArrowheads="1"/>
              </p:cNvSpPr>
              <p:nvPr/>
            </p:nvSpPr>
            <p:spPr bwMode="auto">
              <a:xfrm>
                <a:off x="6252210" y="2490788"/>
                <a:ext cx="298257" cy="269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844" name="Text Box 231"/>
              <p:cNvSpPr txBox="1">
                <a:spLocks noChangeAspect="1" noChangeArrowheads="1"/>
              </p:cNvSpPr>
              <p:nvPr/>
            </p:nvSpPr>
            <p:spPr bwMode="auto">
              <a:xfrm>
                <a:off x="6196648" y="4365625"/>
                <a:ext cx="288381" cy="269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845" name="Line 158"/>
              <p:cNvSpPr>
                <a:spLocks noChangeAspect="1" noChangeShapeType="1"/>
              </p:cNvSpPr>
              <p:nvPr/>
            </p:nvSpPr>
            <p:spPr bwMode="auto">
              <a:xfrm rot="5400000">
                <a:off x="6819742" y="3537744"/>
                <a:ext cx="2341562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46" name="Line 159"/>
              <p:cNvSpPr>
                <a:spLocks noChangeAspect="1" noChangeShapeType="1"/>
              </p:cNvSpPr>
              <p:nvPr/>
            </p:nvSpPr>
            <p:spPr bwMode="auto">
              <a:xfrm rot="5400000">
                <a:off x="8565198" y="2033587"/>
                <a:ext cx="0" cy="113982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47" name="Line 160"/>
              <p:cNvSpPr>
                <a:spLocks noChangeAspect="1" noChangeShapeType="1"/>
              </p:cNvSpPr>
              <p:nvPr/>
            </p:nvSpPr>
            <p:spPr bwMode="auto">
              <a:xfrm rot="5400000">
                <a:off x="8560436" y="3897312"/>
                <a:ext cx="0" cy="113982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48" name="Text Box 161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862476" y="2019129"/>
                <a:ext cx="481518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电场</a:t>
                </a:r>
              </a:p>
            </p:txBody>
          </p:sp>
          <p:sp>
            <p:nvSpPr>
              <p:cNvPr id="849" name="Text Box 162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696247" y="2499349"/>
                <a:ext cx="299626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A</a:t>
                </a:r>
              </a:p>
            </p:txBody>
          </p:sp>
          <p:sp>
            <p:nvSpPr>
              <p:cNvPr id="850" name="Text Box 163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701208" y="4348786"/>
                <a:ext cx="289704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</a:t>
                </a:r>
              </a:p>
            </p:txBody>
          </p:sp>
          <p:sp>
            <p:nvSpPr>
              <p:cNvPr id="851" name="Text Box 164"/>
              <p:cNvSpPr txBox="1">
                <a:spLocks noChangeAspect="1" noChangeArrowheads="1"/>
              </p:cNvSpPr>
              <p:nvPr/>
            </p:nvSpPr>
            <p:spPr bwMode="auto">
              <a:xfrm rot="5400000">
                <a:off x="7909470" y="3112918"/>
                <a:ext cx="393880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BV</a:t>
                </a:r>
              </a:p>
            </p:txBody>
          </p:sp>
          <p:sp>
            <p:nvSpPr>
              <p:cNvPr id="852" name="Line 165"/>
              <p:cNvSpPr>
                <a:spLocks noChangeAspect="1" noChangeShapeType="1"/>
              </p:cNvSpPr>
              <p:nvPr/>
            </p:nvSpPr>
            <p:spPr bwMode="auto">
              <a:xfrm rot="5400000">
                <a:off x="8558054" y="3752056"/>
                <a:ext cx="0" cy="114458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53" name="Line 240"/>
              <p:cNvSpPr>
                <a:spLocks noChangeShapeType="1"/>
              </p:cNvSpPr>
              <p:nvPr/>
            </p:nvSpPr>
            <p:spPr bwMode="auto">
              <a:xfrm>
                <a:off x="92710" y="4481513"/>
                <a:ext cx="3117850" cy="0"/>
              </a:xfrm>
              <a:prstGeom prst="line">
                <a:avLst/>
              </a:prstGeom>
              <a:grp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54" name="Freeform 61"/>
              <p:cNvSpPr>
                <a:spLocks noChangeAspect="1"/>
              </p:cNvSpPr>
              <p:nvPr/>
            </p:nvSpPr>
            <p:spPr bwMode="auto">
              <a:xfrm rot="16200000" flipH="1" flipV="1">
                <a:off x="2900997" y="2987676"/>
                <a:ext cx="2081213" cy="1020762"/>
              </a:xfrm>
              <a:custGeom>
                <a:avLst/>
                <a:gdLst>
                  <a:gd name="T0" fmla="*/ 0 w 1496"/>
                  <a:gd name="T1" fmla="*/ 2147483647 h 771"/>
                  <a:gd name="T2" fmla="*/ 2147483647 w 1496"/>
                  <a:gd name="T3" fmla="*/ 0 h 771"/>
                  <a:gd name="T4" fmla="*/ 2147483647 w 1496"/>
                  <a:gd name="T5" fmla="*/ 2147483647 h 771"/>
                  <a:gd name="T6" fmla="*/ 2147483647 w 1496"/>
                  <a:gd name="T7" fmla="*/ 2147483647 h 771"/>
                  <a:gd name="T8" fmla="*/ 0 w 1496"/>
                  <a:gd name="T9" fmla="*/ 2147483647 h 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6"/>
                  <a:gd name="T16" fmla="*/ 0 h 771"/>
                  <a:gd name="T17" fmla="*/ 1496 w 1496"/>
                  <a:gd name="T18" fmla="*/ 771 h 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6" h="771">
                    <a:moveTo>
                      <a:pt x="0" y="771"/>
                    </a:moveTo>
                    <a:lnTo>
                      <a:pt x="136" y="0"/>
                    </a:lnTo>
                    <a:lnTo>
                      <a:pt x="1451" y="453"/>
                    </a:lnTo>
                    <a:lnTo>
                      <a:pt x="1496" y="771"/>
                    </a:lnTo>
                    <a:lnTo>
                      <a:pt x="0" y="771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855" name="Freeform 141"/>
              <p:cNvSpPr>
                <a:spLocks noChangeAspect="1"/>
              </p:cNvSpPr>
              <p:nvPr/>
            </p:nvSpPr>
            <p:spPr bwMode="auto">
              <a:xfrm rot="5400000">
                <a:off x="7445216" y="2967832"/>
                <a:ext cx="2111375" cy="1020762"/>
              </a:xfrm>
              <a:custGeom>
                <a:avLst/>
                <a:gdLst>
                  <a:gd name="T0" fmla="*/ 0 w 1496"/>
                  <a:gd name="T1" fmla="*/ 2147483647 h 771"/>
                  <a:gd name="T2" fmla="*/ 2147483647 w 1496"/>
                  <a:gd name="T3" fmla="*/ 0 h 771"/>
                  <a:gd name="T4" fmla="*/ 2147483647 w 1496"/>
                  <a:gd name="T5" fmla="*/ 2147483647 h 771"/>
                  <a:gd name="T6" fmla="*/ 2147483647 w 1496"/>
                  <a:gd name="T7" fmla="*/ 2147483647 h 771"/>
                  <a:gd name="T8" fmla="*/ 2147483647 w 1496"/>
                  <a:gd name="T9" fmla="*/ 2147483647 h 771"/>
                  <a:gd name="T10" fmla="*/ 0 w 1496"/>
                  <a:gd name="T11" fmla="*/ 2147483647 h 7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6"/>
                  <a:gd name="T19" fmla="*/ 0 h 771"/>
                  <a:gd name="T20" fmla="*/ 1496 w 1496"/>
                  <a:gd name="T21" fmla="*/ 771 h 7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6" h="771">
                    <a:moveTo>
                      <a:pt x="0" y="771"/>
                    </a:moveTo>
                    <a:lnTo>
                      <a:pt x="136" y="0"/>
                    </a:lnTo>
                    <a:lnTo>
                      <a:pt x="1344" y="7"/>
                    </a:lnTo>
                    <a:lnTo>
                      <a:pt x="1449" y="151"/>
                    </a:lnTo>
                    <a:lnTo>
                      <a:pt x="1496" y="771"/>
                    </a:lnTo>
                    <a:lnTo>
                      <a:pt x="0" y="771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grpSp>
            <p:nvGrpSpPr>
              <p:cNvPr id="1532" name="그룹 271"/>
              <p:cNvGrpSpPr>
                <a:grpSpLocks/>
              </p:cNvGrpSpPr>
              <p:nvPr/>
            </p:nvGrpSpPr>
            <p:grpSpPr bwMode="auto">
              <a:xfrm>
                <a:off x="165735" y="4114800"/>
                <a:ext cx="3044032" cy="380981"/>
                <a:chOff x="104775" y="4114437"/>
                <a:chExt cx="3044032" cy="380981"/>
              </a:xfrm>
              <a:grpFill/>
            </p:grpSpPr>
            <p:sp>
              <p:nvSpPr>
                <p:cNvPr id="1517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477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8" name="Rectangle 301"/>
                <p:cNvSpPr>
                  <a:spLocks noChangeArrowheads="1"/>
                </p:cNvSpPr>
                <p:nvPr/>
              </p:nvSpPr>
              <p:spPr bwMode="auto">
                <a:xfrm>
                  <a:off x="47307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9" name="Rectangle 305"/>
                <p:cNvSpPr>
                  <a:spLocks noChangeArrowheads="1"/>
                </p:cNvSpPr>
                <p:nvPr/>
              </p:nvSpPr>
              <p:spPr bwMode="auto">
                <a:xfrm>
                  <a:off x="79057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20" name="Rectangle 306"/>
                <p:cNvSpPr>
                  <a:spLocks noChangeArrowheads="1"/>
                </p:cNvSpPr>
                <p:nvPr/>
              </p:nvSpPr>
              <p:spPr bwMode="auto">
                <a:xfrm>
                  <a:off x="115887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21" name="Rectangle 307"/>
                <p:cNvSpPr>
                  <a:spLocks noChangeArrowheads="1"/>
                </p:cNvSpPr>
                <p:nvPr/>
              </p:nvSpPr>
              <p:spPr bwMode="auto">
                <a:xfrm>
                  <a:off x="172402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22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9232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23" name="Rectangle 309"/>
                <p:cNvSpPr>
                  <a:spLocks noChangeArrowheads="1"/>
                </p:cNvSpPr>
                <p:nvPr/>
              </p:nvSpPr>
              <p:spPr bwMode="auto">
                <a:xfrm>
                  <a:off x="240982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24" name="Rectangle 310"/>
                <p:cNvSpPr>
                  <a:spLocks noChangeArrowheads="1"/>
                </p:cNvSpPr>
                <p:nvPr/>
              </p:nvSpPr>
              <p:spPr bwMode="auto">
                <a:xfrm>
                  <a:off x="2778125" y="41144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533" name="그룹 143"/>
              <p:cNvGrpSpPr>
                <a:grpSpLocks/>
              </p:cNvGrpSpPr>
              <p:nvPr/>
            </p:nvGrpSpPr>
            <p:grpSpPr bwMode="auto">
              <a:xfrm>
                <a:off x="6190298" y="2870200"/>
                <a:ext cx="670718" cy="1158857"/>
                <a:chOff x="6129338" y="2869837"/>
                <a:chExt cx="670718" cy="1158857"/>
              </a:xfrm>
              <a:grpFill/>
            </p:grpSpPr>
            <p:sp>
              <p:nvSpPr>
                <p:cNvPr id="150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1900" y="2869837"/>
                  <a:ext cx="370681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0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1900" y="3255600"/>
                  <a:ext cx="370681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0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1900" y="3647712"/>
                  <a:ext cx="370681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0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8713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0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8713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8713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5" y="2869837"/>
                  <a:ext cx="370681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5" y="3255600"/>
                  <a:ext cx="370681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5" y="3647711"/>
                  <a:ext cx="370681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338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338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1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338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534" name="그룹 157"/>
              <p:cNvGrpSpPr>
                <a:grpSpLocks/>
              </p:cNvGrpSpPr>
              <p:nvPr/>
            </p:nvGrpSpPr>
            <p:grpSpPr bwMode="auto">
              <a:xfrm>
                <a:off x="5180648" y="2870200"/>
                <a:ext cx="669132" cy="1158857"/>
                <a:chOff x="6130570" y="2869837"/>
                <a:chExt cx="669132" cy="1158857"/>
              </a:xfrm>
              <a:grpFill/>
            </p:grpSpPr>
            <p:sp>
              <p:nvSpPr>
                <p:cNvPr id="133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3132" y="2869837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3132" y="3255600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3132" y="3647712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9945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9945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9945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020" y="28698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020" y="325560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4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020" y="364771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4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570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0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570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50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570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535" name="그룹 170"/>
              <p:cNvGrpSpPr>
                <a:grpSpLocks/>
              </p:cNvGrpSpPr>
              <p:nvPr/>
            </p:nvGrpSpPr>
            <p:grpSpPr bwMode="auto">
              <a:xfrm>
                <a:off x="7204710" y="2870200"/>
                <a:ext cx="669132" cy="1158857"/>
                <a:chOff x="6130066" y="2869837"/>
                <a:chExt cx="669132" cy="1158857"/>
              </a:xfrm>
              <a:grpFill/>
            </p:grpSpPr>
            <p:sp>
              <p:nvSpPr>
                <p:cNvPr id="128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2629" y="2869837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28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2629" y="3255600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28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2629" y="3647712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1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9441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2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9441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2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9441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2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8516" y="28698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2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8516" y="325560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2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8516" y="364771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2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066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066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3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066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772" name="그룹 183"/>
              <p:cNvGrpSpPr>
                <a:grpSpLocks/>
              </p:cNvGrpSpPr>
              <p:nvPr/>
            </p:nvGrpSpPr>
            <p:grpSpPr bwMode="auto">
              <a:xfrm flipH="1">
                <a:off x="5728335" y="2870200"/>
                <a:ext cx="625109" cy="1158857"/>
                <a:chOff x="6064866" y="2869837"/>
                <a:chExt cx="625109" cy="1158857"/>
              </a:xfrm>
              <a:grpFill/>
            </p:grpSpPr>
            <p:sp>
              <p:nvSpPr>
                <p:cNvPr id="112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819" y="2869837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2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819" y="3255600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3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819" y="3647712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3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4241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3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4241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3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4241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3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9293" y="28698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3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9293" y="325560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3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9293" y="364771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23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866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23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867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27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867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773" name="그룹 196"/>
              <p:cNvGrpSpPr>
                <a:grpSpLocks/>
              </p:cNvGrpSpPr>
              <p:nvPr/>
            </p:nvGrpSpPr>
            <p:grpSpPr bwMode="auto">
              <a:xfrm flipH="1">
                <a:off x="6739573" y="2870200"/>
                <a:ext cx="625108" cy="1158857"/>
                <a:chOff x="6064157" y="2869837"/>
                <a:chExt cx="625108" cy="1158857"/>
              </a:xfrm>
              <a:grpFill/>
            </p:grpSpPr>
            <p:sp>
              <p:nvSpPr>
                <p:cNvPr id="105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109" y="2869837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5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109" y="3255600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5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109" y="3647712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6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5120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9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5120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0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5120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0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8583" y="28698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0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8583" y="325560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1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8583" y="364771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1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157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1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158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11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158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774" name="그룹 209"/>
              <p:cNvGrpSpPr>
                <a:grpSpLocks/>
              </p:cNvGrpSpPr>
              <p:nvPr/>
            </p:nvGrpSpPr>
            <p:grpSpPr bwMode="auto">
              <a:xfrm flipH="1">
                <a:off x="4704398" y="2870200"/>
                <a:ext cx="625108" cy="1158857"/>
                <a:chOff x="6064288" y="2869837"/>
                <a:chExt cx="625108" cy="1158857"/>
              </a:xfrm>
              <a:grpFill/>
            </p:grpSpPr>
            <p:sp>
              <p:nvSpPr>
                <p:cNvPr id="100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240" y="2869837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240" y="3255600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201240" y="3647712"/>
                  <a:ext cx="370682" cy="3809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5251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2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5251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3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45251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2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8714" y="286983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34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8714" y="325560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4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318714" y="364771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4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288" y="28698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5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289" y="32556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5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064289" y="364771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775" name="그룹 250"/>
              <p:cNvGrpSpPr>
                <a:grpSpLocks/>
              </p:cNvGrpSpPr>
              <p:nvPr/>
            </p:nvGrpSpPr>
            <p:grpSpPr bwMode="auto">
              <a:xfrm>
                <a:off x="270510" y="2417763"/>
                <a:ext cx="798145" cy="515918"/>
                <a:chOff x="209550" y="2417400"/>
                <a:chExt cx="798145" cy="515918"/>
              </a:xfrm>
              <a:grpFill/>
            </p:grpSpPr>
            <p:sp>
              <p:nvSpPr>
                <p:cNvPr id="99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4313" y="25015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6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375" y="25015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7" name="Rectangle 217"/>
                <p:cNvSpPr>
                  <a:spLocks noChangeArrowheads="1"/>
                </p:cNvSpPr>
                <p:nvPr/>
              </p:nvSpPr>
              <p:spPr bwMode="auto">
                <a:xfrm>
                  <a:off x="500063" y="25523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8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2725" y="24555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9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375" y="24555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0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8475" y="25063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1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9550" y="24174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2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1200" y="24174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1003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5300" y="246978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776" name="그룹 251"/>
              <p:cNvGrpSpPr>
                <a:grpSpLocks/>
              </p:cNvGrpSpPr>
              <p:nvPr/>
            </p:nvGrpSpPr>
            <p:grpSpPr bwMode="auto">
              <a:xfrm>
                <a:off x="1262698" y="2417763"/>
                <a:ext cx="798145" cy="515918"/>
                <a:chOff x="209410" y="2417400"/>
                <a:chExt cx="798145" cy="515918"/>
              </a:xfrm>
              <a:grpFill/>
            </p:grpSpPr>
            <p:sp>
              <p:nvSpPr>
                <p:cNvPr id="986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4172" y="25015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7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235" y="25015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8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9922" y="25523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2585" y="24555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0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235" y="24555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1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8335" y="25063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2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9410" y="24174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3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1060" y="24174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94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5160" y="246978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777" name="그룹 261"/>
              <p:cNvGrpSpPr>
                <a:grpSpLocks/>
              </p:cNvGrpSpPr>
              <p:nvPr/>
            </p:nvGrpSpPr>
            <p:grpSpPr bwMode="auto">
              <a:xfrm>
                <a:off x="2294573" y="2417763"/>
                <a:ext cx="796557" cy="515918"/>
                <a:chOff x="210192" y="2417400"/>
                <a:chExt cx="796557" cy="515918"/>
              </a:xfrm>
              <a:grpFill/>
            </p:grpSpPr>
            <p:sp>
              <p:nvSpPr>
                <p:cNvPr id="97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4954" y="25015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8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3429" y="25015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9" name="Rectangle 217"/>
                <p:cNvSpPr>
                  <a:spLocks noChangeArrowheads="1"/>
                </p:cNvSpPr>
                <p:nvPr/>
              </p:nvSpPr>
              <p:spPr bwMode="auto">
                <a:xfrm>
                  <a:off x="500704" y="255233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0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3367" y="24555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1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3429" y="24555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2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9117" y="25063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0192" y="24174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4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0254" y="241740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8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5942" y="246978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14" name="그룹 272"/>
              <p:cNvGrpSpPr>
                <a:grpSpLocks/>
              </p:cNvGrpSpPr>
              <p:nvPr/>
            </p:nvGrpSpPr>
            <p:grpSpPr bwMode="auto">
              <a:xfrm>
                <a:off x="165735" y="3500438"/>
                <a:ext cx="3044032" cy="380981"/>
                <a:chOff x="104775" y="4114074"/>
                <a:chExt cx="3044032" cy="380981"/>
              </a:xfrm>
              <a:grpFill/>
            </p:grpSpPr>
            <p:sp>
              <p:nvSpPr>
                <p:cNvPr id="969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477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0" name="Rectangle 301"/>
                <p:cNvSpPr>
                  <a:spLocks noChangeArrowheads="1"/>
                </p:cNvSpPr>
                <p:nvPr/>
              </p:nvSpPr>
              <p:spPr bwMode="auto">
                <a:xfrm>
                  <a:off x="47307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1" name="Rectangle 305"/>
                <p:cNvSpPr>
                  <a:spLocks noChangeArrowheads="1"/>
                </p:cNvSpPr>
                <p:nvPr/>
              </p:nvSpPr>
              <p:spPr bwMode="auto">
                <a:xfrm>
                  <a:off x="79057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2" name="Rectangle 306"/>
                <p:cNvSpPr>
                  <a:spLocks noChangeArrowheads="1"/>
                </p:cNvSpPr>
                <p:nvPr/>
              </p:nvSpPr>
              <p:spPr bwMode="auto">
                <a:xfrm>
                  <a:off x="115887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3" name="Rectangle 307"/>
                <p:cNvSpPr>
                  <a:spLocks noChangeArrowheads="1"/>
                </p:cNvSpPr>
                <p:nvPr/>
              </p:nvSpPr>
              <p:spPr bwMode="auto">
                <a:xfrm>
                  <a:off x="172402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4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9232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40982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76" name="Rectangle 310"/>
                <p:cNvSpPr>
                  <a:spLocks noChangeArrowheads="1"/>
                </p:cNvSpPr>
                <p:nvPr/>
              </p:nvSpPr>
              <p:spPr bwMode="auto">
                <a:xfrm>
                  <a:off x="2778125" y="4114074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18" name="그룹 281"/>
              <p:cNvGrpSpPr>
                <a:grpSpLocks/>
              </p:cNvGrpSpPr>
              <p:nvPr/>
            </p:nvGrpSpPr>
            <p:grpSpPr bwMode="auto">
              <a:xfrm>
                <a:off x="165735" y="2857500"/>
                <a:ext cx="3044032" cy="380981"/>
                <a:chOff x="104775" y="4114078"/>
                <a:chExt cx="3044032" cy="380981"/>
              </a:xfrm>
              <a:grpFill/>
            </p:grpSpPr>
            <p:sp>
              <p:nvSpPr>
                <p:cNvPr id="961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477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2" name="Rectangle 301"/>
                <p:cNvSpPr>
                  <a:spLocks noChangeArrowheads="1"/>
                </p:cNvSpPr>
                <p:nvPr/>
              </p:nvSpPr>
              <p:spPr bwMode="auto">
                <a:xfrm>
                  <a:off x="47307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3" name="Rectangle 305"/>
                <p:cNvSpPr>
                  <a:spLocks noChangeArrowheads="1"/>
                </p:cNvSpPr>
                <p:nvPr/>
              </p:nvSpPr>
              <p:spPr bwMode="auto">
                <a:xfrm>
                  <a:off x="79057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4" name="Rectangle 306"/>
                <p:cNvSpPr>
                  <a:spLocks noChangeArrowheads="1"/>
                </p:cNvSpPr>
                <p:nvPr/>
              </p:nvSpPr>
              <p:spPr bwMode="auto">
                <a:xfrm>
                  <a:off x="115887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5" name="Rectangle 307"/>
                <p:cNvSpPr>
                  <a:spLocks noChangeArrowheads="1"/>
                </p:cNvSpPr>
                <p:nvPr/>
              </p:nvSpPr>
              <p:spPr bwMode="auto">
                <a:xfrm>
                  <a:off x="172402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6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9232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7" name="Rectangle 309"/>
                <p:cNvSpPr>
                  <a:spLocks noChangeArrowheads="1"/>
                </p:cNvSpPr>
                <p:nvPr/>
              </p:nvSpPr>
              <p:spPr bwMode="auto">
                <a:xfrm>
                  <a:off x="240982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8" name="Rectangle 310"/>
                <p:cNvSpPr>
                  <a:spLocks noChangeArrowheads="1"/>
                </p:cNvSpPr>
                <p:nvPr/>
              </p:nvSpPr>
              <p:spPr bwMode="auto">
                <a:xfrm>
                  <a:off x="2778125" y="411407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22" name="그룹 290"/>
              <p:cNvGrpSpPr>
                <a:grpSpLocks/>
              </p:cNvGrpSpPr>
              <p:nvPr/>
            </p:nvGrpSpPr>
            <p:grpSpPr bwMode="auto">
              <a:xfrm>
                <a:off x="5590223" y="2867025"/>
                <a:ext cx="370682" cy="1160444"/>
                <a:chOff x="6429379" y="2869328"/>
                <a:chExt cx="370682" cy="1160444"/>
              </a:xfrm>
              <a:grpFill/>
            </p:grpSpPr>
            <p:sp>
              <p:nvSpPr>
                <p:cNvPr id="95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9" y="28693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5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9" y="32550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6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9" y="36487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26" name="그룹 303"/>
              <p:cNvGrpSpPr>
                <a:grpSpLocks/>
              </p:cNvGrpSpPr>
              <p:nvPr/>
            </p:nvGrpSpPr>
            <p:grpSpPr bwMode="auto">
              <a:xfrm>
                <a:off x="6614160" y="2867025"/>
                <a:ext cx="370682" cy="1160444"/>
                <a:chOff x="6429376" y="2869328"/>
                <a:chExt cx="370682" cy="1160444"/>
              </a:xfrm>
              <a:grpFill/>
            </p:grpSpPr>
            <p:sp>
              <p:nvSpPr>
                <p:cNvPr id="95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6" y="28693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5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6" y="32550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5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76" y="36487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28" name="그룹 307"/>
              <p:cNvGrpSpPr>
                <a:grpSpLocks/>
              </p:cNvGrpSpPr>
              <p:nvPr/>
            </p:nvGrpSpPr>
            <p:grpSpPr bwMode="auto">
              <a:xfrm>
                <a:off x="7138035" y="2867025"/>
                <a:ext cx="293321" cy="1160444"/>
                <a:chOff x="6129984" y="2869328"/>
                <a:chExt cx="293321" cy="1160444"/>
              </a:xfrm>
              <a:grpFill/>
            </p:grpSpPr>
            <p:sp>
              <p:nvSpPr>
                <p:cNvPr id="95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984" y="2869328"/>
                  <a:ext cx="293321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5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984" y="325509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5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984" y="364879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29" name="그룹 320"/>
              <p:cNvGrpSpPr>
                <a:grpSpLocks/>
              </p:cNvGrpSpPr>
              <p:nvPr/>
            </p:nvGrpSpPr>
            <p:grpSpPr bwMode="auto">
              <a:xfrm>
                <a:off x="6123623" y="2867025"/>
                <a:ext cx="293321" cy="1160444"/>
                <a:chOff x="6129993" y="2869328"/>
                <a:chExt cx="293321" cy="1160444"/>
              </a:xfrm>
              <a:grpFill/>
            </p:grpSpPr>
            <p:sp>
              <p:nvSpPr>
                <p:cNvPr id="949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993" y="2869328"/>
                  <a:ext cx="293321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5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993" y="325509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5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29993" y="3648791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40" name="그룹 324"/>
              <p:cNvGrpSpPr>
                <a:grpSpLocks/>
              </p:cNvGrpSpPr>
              <p:nvPr/>
            </p:nvGrpSpPr>
            <p:grpSpPr bwMode="auto">
              <a:xfrm>
                <a:off x="4575810" y="2862263"/>
                <a:ext cx="370682" cy="1160443"/>
                <a:chOff x="6429387" y="2869329"/>
                <a:chExt cx="370682" cy="1160443"/>
              </a:xfrm>
              <a:grpFill/>
            </p:grpSpPr>
            <p:sp>
              <p:nvSpPr>
                <p:cNvPr id="946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87" y="2869329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47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87" y="32550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48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87" y="36487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41" name="그룹 328"/>
              <p:cNvGrpSpPr>
                <a:grpSpLocks/>
              </p:cNvGrpSpPr>
              <p:nvPr/>
            </p:nvGrpSpPr>
            <p:grpSpPr bwMode="auto">
              <a:xfrm>
                <a:off x="7623810" y="2867025"/>
                <a:ext cx="370682" cy="1160444"/>
                <a:chOff x="6429368" y="2869328"/>
                <a:chExt cx="370682" cy="1160444"/>
              </a:xfrm>
              <a:grpFill/>
            </p:grpSpPr>
            <p:sp>
              <p:nvSpPr>
                <p:cNvPr id="943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68" y="28693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44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68" y="32550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45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429368" y="3648791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56" name="그룹 332"/>
              <p:cNvGrpSpPr>
                <a:grpSpLocks/>
              </p:cNvGrpSpPr>
              <p:nvPr/>
            </p:nvGrpSpPr>
            <p:grpSpPr bwMode="auto">
              <a:xfrm>
                <a:off x="5109210" y="2871788"/>
                <a:ext cx="293321" cy="1160443"/>
                <a:chOff x="6130001" y="2869328"/>
                <a:chExt cx="293321" cy="1160443"/>
              </a:xfrm>
              <a:grpFill/>
            </p:grpSpPr>
            <p:sp>
              <p:nvSpPr>
                <p:cNvPr id="940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001" y="2869328"/>
                  <a:ext cx="293321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41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001" y="325509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42" name="Rectangle 307"/>
                <p:cNvSpPr>
                  <a:spLocks noChangeArrowheads="1"/>
                </p:cNvSpPr>
                <p:nvPr/>
              </p:nvSpPr>
              <p:spPr bwMode="auto">
                <a:xfrm flipH="1">
                  <a:off x="6130001" y="3648790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859" name="그룹 250"/>
              <p:cNvGrpSpPr>
                <a:grpSpLocks/>
              </p:cNvGrpSpPr>
              <p:nvPr/>
            </p:nvGrpSpPr>
            <p:grpSpPr bwMode="auto">
              <a:xfrm>
                <a:off x="4848860" y="2428875"/>
                <a:ext cx="798145" cy="515919"/>
                <a:chOff x="209535" y="2417407"/>
                <a:chExt cx="798145" cy="515919"/>
              </a:xfrm>
              <a:grpFill/>
            </p:grpSpPr>
            <p:sp>
              <p:nvSpPr>
                <p:cNvPr id="931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4298" y="25015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2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360" y="25015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3" name="Rectangle 217"/>
                <p:cNvSpPr>
                  <a:spLocks noChangeArrowheads="1"/>
                </p:cNvSpPr>
                <p:nvPr/>
              </p:nvSpPr>
              <p:spPr bwMode="auto">
                <a:xfrm>
                  <a:off x="500048" y="25523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2710" y="24555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5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360" y="24555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6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8460" y="25063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9535" y="24174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8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1185" y="24174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9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5285" y="246979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568" name="그룹 251"/>
              <p:cNvGrpSpPr>
                <a:grpSpLocks/>
              </p:cNvGrpSpPr>
              <p:nvPr/>
            </p:nvGrpSpPr>
            <p:grpSpPr bwMode="auto">
              <a:xfrm>
                <a:off x="5841048" y="2428875"/>
                <a:ext cx="798145" cy="515919"/>
                <a:chOff x="209395" y="2417407"/>
                <a:chExt cx="798145" cy="515919"/>
              </a:xfrm>
              <a:grpFill/>
            </p:grpSpPr>
            <p:sp>
              <p:nvSpPr>
                <p:cNvPr id="922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4157" y="25015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3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220" y="25015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4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9907" y="25523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2570" y="24555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6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4220" y="24555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7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8320" y="25063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8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9395" y="24174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9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1045" y="24174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30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5145" y="246979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569" name="그룹 261"/>
              <p:cNvGrpSpPr>
                <a:grpSpLocks/>
              </p:cNvGrpSpPr>
              <p:nvPr/>
            </p:nvGrpSpPr>
            <p:grpSpPr bwMode="auto">
              <a:xfrm>
                <a:off x="6872923" y="2428875"/>
                <a:ext cx="796557" cy="515919"/>
                <a:chOff x="210177" y="2417407"/>
                <a:chExt cx="796557" cy="515919"/>
              </a:xfrm>
              <a:grpFill/>
            </p:grpSpPr>
            <p:sp>
              <p:nvSpPr>
                <p:cNvPr id="91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4939" y="25015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4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3414" y="25015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5" name="Rectangle 217"/>
                <p:cNvSpPr>
                  <a:spLocks noChangeArrowheads="1"/>
                </p:cNvSpPr>
                <p:nvPr/>
              </p:nvSpPr>
              <p:spPr bwMode="auto">
                <a:xfrm>
                  <a:off x="500689" y="255234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6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3352" y="24555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7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3414" y="24555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8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9102" y="25063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0177" y="24174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0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0239" y="2417407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21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5927" y="2469795"/>
                  <a:ext cx="293320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-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570" name="그룹 271"/>
              <p:cNvGrpSpPr>
                <a:grpSpLocks/>
              </p:cNvGrpSpPr>
              <p:nvPr/>
            </p:nvGrpSpPr>
            <p:grpSpPr bwMode="auto">
              <a:xfrm>
                <a:off x="4755198" y="4165600"/>
                <a:ext cx="3044032" cy="380981"/>
                <a:chOff x="104775" y="4114427"/>
                <a:chExt cx="3044032" cy="380981"/>
              </a:xfrm>
              <a:grpFill/>
            </p:grpSpPr>
            <p:sp>
              <p:nvSpPr>
                <p:cNvPr id="905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477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6" name="Rectangle 301"/>
                <p:cNvSpPr>
                  <a:spLocks noChangeArrowheads="1"/>
                </p:cNvSpPr>
                <p:nvPr/>
              </p:nvSpPr>
              <p:spPr bwMode="auto">
                <a:xfrm>
                  <a:off x="47307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7" name="Rectangle 305"/>
                <p:cNvSpPr>
                  <a:spLocks noChangeArrowheads="1"/>
                </p:cNvSpPr>
                <p:nvPr/>
              </p:nvSpPr>
              <p:spPr bwMode="auto">
                <a:xfrm>
                  <a:off x="79057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8" name="Rectangle 306"/>
                <p:cNvSpPr>
                  <a:spLocks noChangeArrowheads="1"/>
                </p:cNvSpPr>
                <p:nvPr/>
              </p:nvSpPr>
              <p:spPr bwMode="auto">
                <a:xfrm>
                  <a:off x="115887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9" name="Rectangle 307"/>
                <p:cNvSpPr>
                  <a:spLocks noChangeArrowheads="1"/>
                </p:cNvSpPr>
                <p:nvPr/>
              </p:nvSpPr>
              <p:spPr bwMode="auto">
                <a:xfrm>
                  <a:off x="172402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0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9232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1" name="Rectangle 309"/>
                <p:cNvSpPr>
                  <a:spLocks noChangeArrowheads="1"/>
                </p:cNvSpPr>
                <p:nvPr/>
              </p:nvSpPr>
              <p:spPr bwMode="auto">
                <a:xfrm>
                  <a:off x="240982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12" name="Rectangle 310"/>
                <p:cNvSpPr>
                  <a:spLocks noChangeArrowheads="1"/>
                </p:cNvSpPr>
                <p:nvPr/>
              </p:nvSpPr>
              <p:spPr bwMode="auto">
                <a:xfrm>
                  <a:off x="2778125" y="4114427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sp>
            <p:nvSpPr>
              <p:cNvPr id="886" name="Line 240"/>
              <p:cNvSpPr>
                <a:spLocks noChangeShapeType="1"/>
              </p:cNvSpPr>
              <p:nvPr/>
            </p:nvSpPr>
            <p:spPr bwMode="auto">
              <a:xfrm>
                <a:off x="4658360" y="4537075"/>
                <a:ext cx="3117850" cy="0"/>
              </a:xfrm>
              <a:prstGeom prst="line">
                <a:avLst/>
              </a:prstGeom>
              <a:grp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i="0">
                  <a:latin typeface="Microsoft YaHei" pitchFamily="34" charset="-122"/>
                  <a:ea typeface="굴림" charset="-127"/>
                  <a:cs typeface="Arial" pitchFamily="34" charset="0"/>
                </a:endParaRPr>
              </a:p>
            </p:txBody>
          </p:sp>
          <p:grpSp>
            <p:nvGrpSpPr>
              <p:cNvPr id="1571" name="그룹 271"/>
              <p:cNvGrpSpPr>
                <a:grpSpLocks/>
              </p:cNvGrpSpPr>
              <p:nvPr/>
            </p:nvGrpSpPr>
            <p:grpSpPr bwMode="auto">
              <a:xfrm>
                <a:off x="4755198" y="4243388"/>
                <a:ext cx="3044032" cy="380981"/>
                <a:chOff x="104775" y="4114428"/>
                <a:chExt cx="3044032" cy="380981"/>
              </a:xfrm>
              <a:grpFill/>
            </p:grpSpPr>
            <p:sp>
              <p:nvSpPr>
                <p:cNvPr id="897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477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8" name="Rectangle 301"/>
                <p:cNvSpPr>
                  <a:spLocks noChangeArrowheads="1"/>
                </p:cNvSpPr>
                <p:nvPr/>
              </p:nvSpPr>
              <p:spPr bwMode="auto">
                <a:xfrm>
                  <a:off x="47307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9" name="Rectangle 305"/>
                <p:cNvSpPr>
                  <a:spLocks noChangeArrowheads="1"/>
                </p:cNvSpPr>
                <p:nvPr/>
              </p:nvSpPr>
              <p:spPr bwMode="auto">
                <a:xfrm>
                  <a:off x="79057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0" name="Rectangle 306"/>
                <p:cNvSpPr>
                  <a:spLocks noChangeArrowheads="1"/>
                </p:cNvSpPr>
                <p:nvPr/>
              </p:nvSpPr>
              <p:spPr bwMode="auto">
                <a:xfrm>
                  <a:off x="115887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1" name="Rectangle 307"/>
                <p:cNvSpPr>
                  <a:spLocks noChangeArrowheads="1"/>
                </p:cNvSpPr>
                <p:nvPr/>
              </p:nvSpPr>
              <p:spPr bwMode="auto">
                <a:xfrm>
                  <a:off x="172402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2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9232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3" name="Rectangle 309"/>
                <p:cNvSpPr>
                  <a:spLocks noChangeArrowheads="1"/>
                </p:cNvSpPr>
                <p:nvPr/>
              </p:nvSpPr>
              <p:spPr bwMode="auto">
                <a:xfrm>
                  <a:off x="240982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904" name="Rectangle 310"/>
                <p:cNvSpPr>
                  <a:spLocks noChangeArrowheads="1"/>
                </p:cNvSpPr>
                <p:nvPr/>
              </p:nvSpPr>
              <p:spPr bwMode="auto">
                <a:xfrm>
                  <a:off x="2778125" y="4114428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572" name="그룹 271"/>
              <p:cNvGrpSpPr>
                <a:grpSpLocks/>
              </p:cNvGrpSpPr>
              <p:nvPr/>
            </p:nvGrpSpPr>
            <p:grpSpPr bwMode="auto">
              <a:xfrm>
                <a:off x="4755198" y="4325938"/>
                <a:ext cx="3044032" cy="380981"/>
                <a:chOff x="104775" y="4114430"/>
                <a:chExt cx="3044032" cy="380981"/>
              </a:xfrm>
              <a:grpFill/>
            </p:grpSpPr>
            <p:sp>
              <p:nvSpPr>
                <p:cNvPr id="889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477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0" name="Rectangle 301"/>
                <p:cNvSpPr>
                  <a:spLocks noChangeArrowheads="1"/>
                </p:cNvSpPr>
                <p:nvPr/>
              </p:nvSpPr>
              <p:spPr bwMode="auto">
                <a:xfrm>
                  <a:off x="47307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1" name="Rectangle 305"/>
                <p:cNvSpPr>
                  <a:spLocks noChangeArrowheads="1"/>
                </p:cNvSpPr>
                <p:nvPr/>
              </p:nvSpPr>
              <p:spPr bwMode="auto">
                <a:xfrm>
                  <a:off x="79057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2" name="Rectangle 306"/>
                <p:cNvSpPr>
                  <a:spLocks noChangeArrowheads="1"/>
                </p:cNvSpPr>
                <p:nvPr/>
              </p:nvSpPr>
              <p:spPr bwMode="auto">
                <a:xfrm>
                  <a:off x="115887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3" name="Rectangle 307"/>
                <p:cNvSpPr>
                  <a:spLocks noChangeArrowheads="1"/>
                </p:cNvSpPr>
                <p:nvPr/>
              </p:nvSpPr>
              <p:spPr bwMode="auto">
                <a:xfrm>
                  <a:off x="172402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4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9232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40982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896" name="Rectangle 310"/>
                <p:cNvSpPr>
                  <a:spLocks noChangeArrowheads="1"/>
                </p:cNvSpPr>
                <p:nvPr/>
              </p:nvSpPr>
              <p:spPr bwMode="auto">
                <a:xfrm>
                  <a:off x="2778125" y="4114430"/>
                  <a:ext cx="370682" cy="3809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1800" b="1" i="0">
                      <a:solidFill>
                        <a:srgbClr val="1F497D"/>
                      </a:solidFill>
                      <a:latin typeface="Microsoft YaHei" pitchFamily="34" charset="-122"/>
                      <a:ea typeface="Microsoft YaHei" pitchFamily="34" charset="-122"/>
                      <a:cs typeface="Arial"/>
                    </a:rPr>
                    <a:t>+</a:t>
                  </a:r>
                  <a:endParaRPr lang="ko-KR" altLang="en-US" b="1" i="0" dirty="0">
                    <a:solidFill>
                      <a:schemeClr val="tx2"/>
                    </a:solidFill>
                    <a:latin typeface="Microsoft YaHei" pitchFamily="34" charset="-122"/>
                    <a:cs typeface="Arial" pitchFamily="34" charset="0"/>
                  </a:endParaRPr>
                </a:p>
              </p:txBody>
            </p:sp>
          </p:grpSp>
          <p:sp>
            <p:nvSpPr>
              <p:cNvPr id="860" name="Text Box 268"/>
              <p:cNvSpPr txBox="1">
                <a:spLocks noChangeArrowheads="1"/>
              </p:cNvSpPr>
              <p:nvPr/>
            </p:nvSpPr>
            <p:spPr bwMode="auto">
              <a:xfrm>
                <a:off x="137160" y="5029200"/>
                <a:ext cx="4114800" cy="7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FontTx/>
                  <a:buChar char="•"/>
                </a:pP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当最大电场达到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Ec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时，产生雪崩。 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BV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由掺杂浓度和厚度决定</a:t>
                </a:r>
              </a:p>
              <a:p>
                <a:pPr algn="l" defTabSz="914400">
                  <a:buNone/>
                </a:pP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</a:t>
                </a:r>
              </a:p>
            </p:txBody>
          </p:sp>
          <p:sp>
            <p:nvSpPr>
              <p:cNvPr id="864" name="Text Box 269"/>
              <p:cNvSpPr txBox="1">
                <a:spLocks noChangeArrowheads="1"/>
              </p:cNvSpPr>
              <p:nvPr/>
            </p:nvSpPr>
            <p:spPr bwMode="auto">
              <a:xfrm>
                <a:off x="4709160" y="5029200"/>
                <a:ext cx="4114800" cy="5397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FontTx/>
                  <a:buChar char="•"/>
                </a:pP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BV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由支柱宽度决定，因为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BV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可方便地通过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Ec</a:t>
                </a:r>
                <a:r>
                  <a:rPr lang="zh-CN" altLang="ko-KR" sz="1400" b="1" i="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 *支柱厚度而算得。</a:t>
                </a:r>
                <a:endParaRPr lang="en-US" altLang="ko-KR" sz="1400" b="1" i="0" dirty="0"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866" name="Text Box 67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4249906" y="2427187"/>
                <a:ext cx="347580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Ec</a:t>
                </a:r>
                <a:endParaRPr lang="en-US" altLang="ko-KR" sz="1100" b="1" i="0" baseline="-25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  <p:sp>
            <p:nvSpPr>
              <p:cNvPr id="867" name="Text Box 67"/>
              <p:cNvSpPr txBox="1">
                <a:spLocks noChangeAspect="1" noChangeArrowheads="1"/>
              </p:cNvSpPr>
              <p:nvPr/>
            </p:nvSpPr>
            <p:spPr bwMode="auto">
              <a:xfrm rot="16200000" flipH="1" flipV="1">
                <a:off x="8832681" y="2390376"/>
                <a:ext cx="347580" cy="2686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100" b="1" i="0">
                    <a:solidFill>
                      <a:srgbClr val="1F497D"/>
                    </a:solidFill>
                    <a:latin typeface="Microsoft YaHei" pitchFamily="34" charset="-122"/>
                    <a:ea typeface="Microsoft YaHei" pitchFamily="34" charset="-122"/>
                    <a:cs typeface="Arial"/>
                  </a:rPr>
                  <a:t>Ec</a:t>
                </a:r>
                <a:endParaRPr lang="en-US" altLang="ko-KR" sz="1100" b="1" i="0" baseline="-250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89" name="Text Box 152"/>
            <p:cNvSpPr txBox="1">
              <a:spLocks noChangeArrowheads="1"/>
            </p:cNvSpPr>
            <p:nvPr/>
          </p:nvSpPr>
          <p:spPr bwMode="auto">
            <a:xfrm>
              <a:off x="1153608" y="1280158"/>
              <a:ext cx="16480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Clr>
                  <a:srgbClr val="1F497D"/>
                </a:buClr>
                <a:buFont typeface="Arial"/>
                <a:buChar char="•"/>
              </a:pPr>
              <a:r>
                <a:rPr lang="zh-CN" altLang="ko-KR" sz="1400" b="1" i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 平面型 MOSFET</a:t>
              </a:r>
            </a:p>
          </p:txBody>
        </p:sp>
        <p:sp>
          <p:nvSpPr>
            <p:cNvPr id="865" name="Text Box 235"/>
            <p:cNvSpPr txBox="1">
              <a:spLocks noChangeArrowheads="1"/>
            </p:cNvSpPr>
            <p:nvPr/>
          </p:nvSpPr>
          <p:spPr bwMode="auto">
            <a:xfrm>
              <a:off x="5206973" y="1280158"/>
              <a:ext cx="15951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Clr>
                  <a:srgbClr val="1F497D"/>
                </a:buClr>
                <a:buFont typeface="Arial"/>
                <a:buChar char="•"/>
              </a:pPr>
              <a:r>
                <a:rPr lang="zh-CN" altLang="ko-KR" sz="1400" b="1" i="0" dirty="0">
                  <a:solidFill>
                    <a:srgbClr val="1F497D"/>
                  </a:solidFill>
                  <a:latin typeface="Microsoft YaHei" pitchFamily="34" charset="-122"/>
                  <a:ea typeface="Microsoft YaHei" pitchFamily="34" charset="-122"/>
                  <a:cs typeface="Arial"/>
                </a:rPr>
                <a:t> 超级结</a:t>
              </a:r>
              <a:r>
                <a:rPr lang="zh-CN" altLang="ko-KR" sz="1400" b="1" i="0" dirty="0">
                  <a:solidFill>
                    <a:srgbClr val="1F497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MOSFET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1"/>
          <p:cNvGrpSpPr/>
          <p:nvPr/>
        </p:nvGrpSpPr>
        <p:grpSpPr>
          <a:xfrm>
            <a:off x="7467600" y="4019196"/>
            <a:ext cx="762000" cy="2074100"/>
            <a:chOff x="6822250" y="1946242"/>
            <a:chExt cx="279411" cy="1122718"/>
          </a:xfrm>
        </p:grpSpPr>
        <p:pic>
          <p:nvPicPr>
            <p:cNvPr id="113" name="그림 27" descr="opt3_dop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61876" y="1946242"/>
              <a:ext cx="139785" cy="112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그림 30" descr="opt3_dop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6822250" y="1946242"/>
              <a:ext cx="139785" cy="112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" name="TextBox 114"/>
          <p:cNvSpPr txBox="1"/>
          <p:nvPr/>
        </p:nvSpPr>
        <p:spPr>
          <a:xfrm>
            <a:off x="7542726" y="6109156"/>
            <a:ext cx="519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zh-CN" altLang="ko-KR" sz="800" b="1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DRAIN</a:t>
            </a:r>
            <a:endParaRPr lang="ko-KR" altLang="en-US" sz="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7582437" y="3803475"/>
            <a:ext cx="686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altLang="ko-KR" sz="800" b="1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栅极</a:t>
            </a:r>
            <a:endParaRPr lang="ko-KR" altLang="en-US" sz="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8152326" y="3866796"/>
            <a:ext cx="686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altLang="ko-KR" sz="800" b="1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源极</a:t>
            </a:r>
            <a:endParaRPr lang="ko-KR" altLang="en-US" sz="8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8001000" y="4565752"/>
            <a:ext cx="686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altLang="ko-KR" sz="800" b="1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P-支柱</a:t>
            </a:r>
            <a:endParaRPr lang="ko-KR" altLang="en-US" sz="800" b="1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SuperFET</a:t>
            </a:r>
            <a:r>
              <a:rPr lang="zh-CN" altLang="ko-KR" sz="3200" b="1" i="0" baseline="3000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®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II MOSFET</a:t>
            </a:r>
            <a:endParaRPr lang="ko-KR" alt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366266" y="980728"/>
            <a:ext cx="8526214" cy="45955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0995" marR="0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zh-CN" sz="1600" b="1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技术特点</a:t>
            </a:r>
          </a:p>
          <a:p>
            <a:pPr marL="738195" lvl="1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600V/650V超级结技术</a:t>
            </a:r>
            <a:endParaRPr lang="en-US" sz="1400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738195" lvl="1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较低的</a:t>
            </a:r>
            <a:r>
              <a:rPr lang="zh-CN" sz="1400" b="0" i="0" u="none" strike="noStrike" kern="1200" cap="none" spc="0" dirty="0">
                <a:ln>
                  <a:noFill/>
                </a:ln>
                <a:solidFill>
                  <a:srgbClr val="0070C0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输出电容(Eoss)</a:t>
            </a:r>
            <a:r>
              <a:rPr lang="zh-CN" sz="1400" b="0" i="0" u="none" strike="noStrike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可获得轻载条件下较高的效率</a:t>
            </a:r>
          </a:p>
          <a:p>
            <a:pPr marL="738195" lvl="1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zh-CN" sz="1400" b="0" i="0" baseline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较高的体二极管耐用性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和较小的反向恢复电荷(Qrr)能为谐振转换器提供更可靠的系统</a:t>
            </a:r>
          </a:p>
          <a:p>
            <a:pPr marL="280995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</a:pPr>
            <a:r>
              <a:rPr lang="zh-CN" sz="1600" b="1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SuperFET® II</a:t>
            </a:r>
            <a:r>
              <a:rPr lang="zh-CN" sz="1600" b="1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系列</a:t>
            </a:r>
          </a:p>
          <a:p>
            <a:pPr marL="738195" lvl="1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zh-CN" sz="16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SuperFET® II</a:t>
            </a:r>
            <a:r>
              <a:rPr lang="zh-CN" sz="16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系列： 出色的开关性能</a:t>
            </a: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</a:pP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针对</a:t>
            </a: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SupreMOS® MOSFET</a:t>
            </a: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更高的开关速度可获得</a:t>
            </a:r>
            <a:r>
              <a:rPr lang="zh-CN" sz="1400" b="0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最大的系统效率</a:t>
            </a: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</a:pP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相比</a:t>
            </a:r>
            <a:r>
              <a:rPr lang="zh-CN" sz="14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SupreMOS® MOSFET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更低的dv/dt和di/dt</a:t>
            </a: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</a:pP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兼容</a:t>
            </a: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PQFN88</a:t>
            </a: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封装</a:t>
            </a:r>
          </a:p>
          <a:p>
            <a:pPr marL="738195" lvl="1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zh-CN" sz="16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SuperFET® II – Easy Drive</a:t>
            </a:r>
            <a:r>
              <a:rPr lang="zh-CN" sz="16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系列： 优化开关性能</a:t>
            </a: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</a:pP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针对</a:t>
            </a:r>
            <a:r>
              <a:rPr lang="zh-CN" sz="1400" b="0" i="0" u="none" strike="noStrike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SuperFET® MOSFET</a:t>
            </a: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baseline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内置</a:t>
            </a:r>
            <a:r>
              <a:rPr lang="zh-CN" sz="1400" b="0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栅极电阻和优化的C</a:t>
            </a:r>
            <a:r>
              <a:rPr lang="zh-CN" sz="1400" b="0" i="0" baseline="-2500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gd</a:t>
            </a:r>
            <a:endParaRPr lang="en-US" sz="1400" baseline="-25000" dirty="0" smtClean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便于设计</a:t>
            </a: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 – </a:t>
            </a: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高电流时具有受控型dv/dt和</a:t>
            </a: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di/dt</a:t>
            </a: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baseline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工作</a:t>
            </a:r>
            <a:r>
              <a:rPr lang="zh-CN" sz="1400" b="0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可靠</a:t>
            </a:r>
          </a:p>
          <a:p>
            <a:pPr marL="1652595" lvl="3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启动、负载瞬态和并联工作</a:t>
            </a:r>
          </a:p>
          <a:p>
            <a:pPr marL="738195" lvl="1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</a:pPr>
            <a:r>
              <a:rPr lang="zh-CN" sz="1600" b="1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Fast Recovery SuperFET</a:t>
            </a:r>
            <a:r>
              <a:rPr lang="zh-CN" sz="16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® II</a:t>
            </a:r>
            <a:r>
              <a:rPr lang="zh-CN" sz="16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系列</a:t>
            </a:r>
          </a:p>
          <a:p>
            <a:pPr marL="1195395" lvl="2" indent="-280995" algn="l" defTabSz="45720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</a:pPr>
            <a:r>
              <a:rPr lang="zh-CN" sz="14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针对</a:t>
            </a:r>
            <a:r>
              <a:rPr lang="zh-CN" sz="1400" b="0" i="0" u="none" strike="noStrike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Fast recovery SuperFET®/SupreMOS® MOSFET</a:t>
            </a:r>
          </a:p>
          <a:p>
            <a:pPr marL="1195395" lvl="2" indent="-280995" algn="l" defTabSz="45720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baseline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较小的Q</a:t>
            </a:r>
            <a:r>
              <a:rPr lang="zh-CN" sz="1400" b="0" i="0" baseline="-2500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r</a:t>
            </a:r>
            <a:r>
              <a:rPr lang="zh-CN" sz="1400" b="0" i="0" baseline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和T</a:t>
            </a:r>
            <a:r>
              <a:rPr lang="zh-CN" sz="1400" b="0" i="0" baseline="-2500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rr</a:t>
            </a:r>
            <a:r>
              <a:rPr lang="zh-CN" sz="1400" b="0" i="0" baseline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</a:t>
            </a:r>
          </a:p>
          <a:p>
            <a:pPr marL="1195395" lvl="2" indent="-280995" algn="l" defTabSz="45720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较高的V</a:t>
            </a:r>
            <a:r>
              <a:rPr lang="zh-CN" sz="1400" b="0" i="0" baseline="-2500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th</a:t>
            </a:r>
            <a:r>
              <a:rPr lang="zh-CN" sz="1400" b="0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可获得较低的开关损耗</a:t>
            </a:r>
          </a:p>
          <a:p>
            <a:pPr marL="1195395" lvl="2" indent="-280995" algn="l" defTabSz="45720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baseline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耐用的体二极管</a:t>
            </a:r>
          </a:p>
          <a:p>
            <a:pPr marL="1195395" lvl="2" indent="-280995" algn="l" defTabSz="45720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</a:pPr>
            <a:r>
              <a:rPr lang="zh-CN" sz="1400" b="0" i="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谐振拓扑下能可靠工作</a:t>
            </a:r>
            <a:endParaRPr lang="en-US" sz="1400" baseline="0" dirty="0" smtClean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738195" lvl="1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195395" lvl="2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80995" marR="0" indent="-280995" algn="l" defTabSz="457200">
              <a:lnSpc>
                <a:spcPts val="1450"/>
              </a:lnSpc>
              <a:spcBef>
                <a:spcPct val="20000"/>
              </a:spcBef>
              <a:spcAft>
                <a:spcPct val="0"/>
              </a:spcAft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387350"/>
            <a:ext cx="8229600" cy="7175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议程</a:t>
            </a:r>
            <a:endParaRPr lang="en-US" dirty="0" smtClean="0">
              <a:latin typeface="Microsoft YaHei" pitchFamily="34" charset="-122"/>
              <a:ea typeface="Microsoft YaHei" pitchFamily="34" charset="-122"/>
              <a:cs typeface="Helvetica" charset="0"/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317500" y="1219200"/>
            <a:ext cx="8645525" cy="4965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24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飞兆半导体简</a:t>
            </a:r>
            <a:r>
              <a:rPr lang="zh-CN" sz="2400" b="1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介</a:t>
            </a:r>
            <a:endParaRPr lang="zh-CN" altLang="en-US" sz="2400" b="1" i="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/>
            </a:endParaRP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24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飞兆半导体的绿色电源系统解决方</a:t>
            </a:r>
            <a:r>
              <a:rPr lang="zh-CN" sz="2400" b="1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案</a:t>
            </a:r>
            <a:endParaRPr lang="zh-CN" sz="2000" b="0" i="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/>
            </a:endParaRPr>
          </a:p>
          <a:p>
            <a:pPr marL="11430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高性能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IGBT</a:t>
            </a:r>
          </a:p>
          <a:p>
            <a:pPr marL="11430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超级结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MOSFET</a:t>
            </a:r>
          </a:p>
          <a:p>
            <a:pPr marL="11430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新的碳化硅晶体管解决方</a:t>
            </a:r>
            <a:r>
              <a:rPr lang="zh-CN" sz="1800" b="0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案</a:t>
            </a:r>
            <a:endParaRPr lang="en-US" altLang="zh-CN" sz="1800" b="0" i="0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/>
            </a:endParaRPr>
          </a:p>
          <a:p>
            <a:pPr>
              <a:buClr>
                <a:schemeClr val="tx1"/>
              </a:buClr>
            </a:pP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  <a:cs typeface="Arial"/>
              </a:rPr>
              <a:t>结论</a:t>
            </a:r>
            <a:endParaRPr lang="zh-CN" b="1" dirty="0">
              <a:latin typeface="Microsoft YaHei" pitchFamily="34" charset="-122"/>
              <a:ea typeface="Microsoft YaHei" pitchFamily="34" charset="-122"/>
              <a:cs typeface="Arial"/>
            </a:endParaRPr>
          </a:p>
          <a:p>
            <a:pPr marL="742950" lvl="1" indent="-285750" algn="l" defTabSz="457200">
              <a:spcBef>
                <a:spcPct val="20000"/>
              </a:spcBef>
              <a:buClr>
                <a:schemeClr val="tx1"/>
              </a:buClr>
              <a:buNone/>
            </a:pPr>
            <a:endParaRPr lang="zh-CN" sz="2000" b="0" i="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/>
            </a:endParaRPr>
          </a:p>
          <a:p>
            <a:pPr marL="342900" indent="-342900" algn="l" defTabSz="457200">
              <a:spcBef>
                <a:spcPct val="20000"/>
              </a:spcBef>
              <a:buNone/>
            </a:pPr>
            <a:r>
              <a:rPr lang="zh-CN" sz="2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SuperFET</a:t>
            </a:r>
            <a:r>
              <a:rPr lang="zh-CN" altLang="ko-KR" sz="3200" b="1" i="0" baseline="3000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®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II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系列</a:t>
            </a:r>
            <a:endParaRPr lang="en-US" altLang="ko-KR" b="1" dirty="0"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777011"/>
              </p:ext>
            </p:extLst>
          </p:nvPr>
        </p:nvGraphicFramePr>
        <p:xfrm>
          <a:off x="214282" y="1000108"/>
          <a:ext cx="7858181" cy="299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64"/>
                <a:gridCol w="1366364"/>
                <a:gridCol w="1024244"/>
                <a:gridCol w="1024244"/>
                <a:gridCol w="3076965"/>
              </a:tblGrid>
              <a:tr h="272627">
                <a:tc rowSpan="2"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"/>
                        </a:rPr>
                        <a:t>　技术 </a:t>
                      </a:r>
                    </a:p>
                  </a:txBody>
                  <a:tcPr marL="9049" marR="9049" marT="9049" marB="0" anchor="ctr"/>
                </a:tc>
                <a:tc rowSpan="2"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产品</a:t>
                      </a:r>
                      <a:r>
                        <a:rPr lang="zh-CN" sz="1100" b="1" i="0" u="none" strike="noStrik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ID</a:t>
                      </a:r>
                      <a:r>
                        <a:rPr lang="zh-CN" sz="1100" b="1" i="0" u="none" strike="noStrike" dirty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 </a:t>
                      </a:r>
                    </a:p>
                  </a:txBody>
                  <a:tcPr marL="9049" marR="9049" marT="9049" marB="0" anchor="ctr"/>
                </a:tc>
                <a:tc rowSpan="2"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封装 </a:t>
                      </a:r>
                    </a:p>
                  </a:txBody>
                  <a:tcPr marL="9049" marR="9049" marT="904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"/>
                        </a:rPr>
                        <a:t>R</a:t>
                      </a:r>
                      <a:r>
                        <a:rPr lang="zh-CN" sz="1100" b="1" i="0" u="none" strike="noStrike" baseline="-25000" dirty="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"/>
                        </a:rPr>
                        <a:t>DS(ON)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049" marR="9049" marT="9049" marB="0" anchor="ctr"/>
                </a:tc>
                <a:tc rowSpan="2"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备注</a:t>
                      </a:r>
                    </a:p>
                  </a:txBody>
                  <a:tcPr marL="9049" marR="9049" marT="904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[m</a:t>
                      </a:r>
                      <a:r>
                        <a:rPr lang="el-GR" sz="11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Ω] </a:t>
                      </a:r>
                    </a:p>
                  </a:txBody>
                  <a:tcPr marL="9049" marR="9049" marT="9049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2627">
                <a:tc rowSpan="9"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2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SuperFET</a:t>
                      </a:r>
                      <a:r>
                        <a:rPr lang="zh-CN" sz="1200" b="0" i="0" u="none" strike="noStrike" baseline="30000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®</a:t>
                      </a:r>
                      <a:r>
                        <a:rPr lang="zh-CN" sz="12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 II </a:t>
                      </a:r>
                      <a:r>
                        <a:rPr lang="zh-CN" sz="12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 </a:t>
                      </a:r>
                    </a:p>
                    <a:p>
                      <a:pPr marL="0" algn="l" defTabSz="457200">
                        <a:buNone/>
                      </a:pPr>
                      <a:r>
                        <a:rPr lang="zh-CN" sz="1200" b="1" i="0" u="none" strike="noStrike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系列</a:t>
                      </a:r>
                    </a:p>
                    <a:p>
                      <a:pPr marL="0" algn="l" defTabSz="457200">
                        <a:buNone/>
                      </a:pPr>
                      <a:r>
                        <a:rPr lang="zh-CN" sz="1200" b="1" i="0" u="none" strike="noStrike" dirty="0">
                          <a:solidFill>
                            <a:srgbClr val="00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（快速</a:t>
                      </a:r>
                      <a:r>
                        <a:rPr lang="zh-CN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SW</a:t>
                      </a:r>
                      <a:r>
                        <a:rPr lang="zh-CN" sz="1200" b="1" i="0" u="none" strike="noStrike" dirty="0">
                          <a:solidFill>
                            <a:srgbClr val="00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）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Microsoft YaHei" pitchFamily="34" charset="-122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FCP190N60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TO220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199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　</a:t>
                      </a: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FCP380N60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TO220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380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　</a:t>
                      </a: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FCPF380N60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TO220F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380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　</a:t>
                      </a: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FCPF400N60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TO220F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400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　</a:t>
                      </a: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FCD600N60Z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DPAK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600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在栅</a:t>
                      </a:r>
                      <a:r>
                        <a:rPr lang="zh-CN" sz="1100" b="1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极</a:t>
                      </a:r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并联</a:t>
                      </a:r>
                      <a:r>
                        <a:rPr lang="zh-CN" sz="1100" b="1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齐纳</a:t>
                      </a:r>
                      <a:r>
                        <a:rPr lang="zh-CN" altLang="en-US" sz="1100" b="1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保护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FCP600N60Z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TO220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600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在栅极并联</a:t>
                      </a:r>
                      <a:r>
                        <a:rPr lang="zh-CN" altLang="en-US" sz="1100" b="1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齐纳保护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FCPF600N60Z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TO220F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600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在栅极并联</a:t>
                      </a:r>
                      <a:r>
                        <a:rPr lang="zh-CN" altLang="en-US" sz="1100" b="1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齐纳保护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FCU900N60Z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IPAK</a:t>
                      </a:r>
                      <a:r>
                        <a:rPr lang="zh-CN" sz="1000" b="1" i="0" u="none" strike="noStrike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短引脚</a:t>
                      </a:r>
                      <a:r>
                        <a:rPr lang="zh-CN" sz="1100" b="1" i="0" u="none" strike="noStrike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900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marL="10109" marR="10109" marT="10109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FCD900N60Z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DPAK 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"/>
                        </a:rPr>
                        <a:t>900</a:t>
                      </a:r>
                    </a:p>
                  </a:txBody>
                  <a:tcPr marL="10109" marR="10109" marT="10109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在栅极并联</a:t>
                      </a:r>
                      <a:r>
                        <a:rPr lang="zh-CN" altLang="en-US" sz="1100" b="1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齐纳保护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  <a:cs typeface="Arial" pitchFamily="34" charset="0"/>
                      </a:endParaRPr>
                    </a:p>
                  </a:txBody>
                  <a:tcPr marL="10109" marR="10109" marT="10109" marB="0" anchor="ctr"/>
                </a:tc>
              </a:tr>
            </a:tbl>
          </a:graphicData>
        </a:graphic>
      </p:graphicFrame>
      <p:graphicFrame>
        <p:nvGraphicFramePr>
          <p:cNvPr id="7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4400711"/>
              </p:ext>
            </p:extLst>
          </p:nvPr>
        </p:nvGraphicFramePr>
        <p:xfrm>
          <a:off x="214282" y="4000504"/>
          <a:ext cx="7858181" cy="21810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6364"/>
                <a:gridCol w="1366364"/>
                <a:gridCol w="1024244"/>
                <a:gridCol w="1024244"/>
                <a:gridCol w="3076965"/>
              </a:tblGrid>
              <a:tr h="272627">
                <a:tc rowSpan="8"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200" b="1" i="0" u="none" strike="noStrike" dirty="0">
                          <a:solidFill>
                            <a:schemeClr val="lt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SuperFET</a:t>
                      </a:r>
                      <a:r>
                        <a:rPr lang="zh-CN" sz="1200" b="1" i="0" u="none" strike="noStrike" baseline="30000" dirty="0">
                          <a:solidFill>
                            <a:schemeClr val="lt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®</a:t>
                      </a:r>
                      <a:r>
                        <a:rPr lang="zh-CN" sz="1200" b="1" i="0" u="none" strike="noStrike" dirty="0">
                          <a:solidFill>
                            <a:schemeClr val="lt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II  </a:t>
                      </a:r>
                    </a:p>
                    <a:p>
                      <a:pPr marL="0" algn="l" defTabSz="457200">
                        <a:buNone/>
                      </a:pPr>
                      <a:r>
                        <a:rPr lang="zh-CN" sz="1200" b="1" i="0" u="none" strike="noStrike" dirty="0">
                          <a:solidFill>
                            <a:schemeClr val="lt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Easy Drive</a:t>
                      </a:r>
                      <a:r>
                        <a:rPr lang="zh-CN" sz="1200" b="1" i="0" u="none" strike="noStrike" dirty="0">
                          <a:solidFill>
                            <a:schemeClr val="lt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系列 </a:t>
                      </a:r>
                    </a:p>
                    <a:p>
                      <a:pPr marL="0" algn="l" defTabSz="457200">
                        <a:buNone/>
                      </a:pPr>
                      <a:r>
                        <a:rPr lang="zh-CN" sz="1200" b="1" i="0" u="none" strike="noStrike" dirty="0">
                          <a:solidFill>
                            <a:schemeClr val="lt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（慢速</a:t>
                      </a:r>
                      <a:r>
                        <a:rPr lang="zh-CN" sz="1200" b="1" i="0" u="none" strike="noStrike" dirty="0">
                          <a:solidFill>
                            <a:schemeClr val="lt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SW</a:t>
                      </a:r>
                      <a:r>
                        <a:rPr lang="zh-CN" sz="1200" b="1" i="0" u="none" strike="noStrike" dirty="0">
                          <a:solidFill>
                            <a:schemeClr val="lt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"/>
                        </a:rPr>
                        <a:t>）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FCH041N60E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1" i="0" u="none" strike="noStrike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TO247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1" i="0" u="none" strike="noStrike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41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66FF"/>
                        </a:solidFill>
                        <a:latin typeface="Times New Roman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FCP190N60E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TO220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190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　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FCPF190N60E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TO220F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190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　</a:t>
                      </a:r>
                      <a:endParaRPr lang="ko-KR" altLang="en-US" sz="1100" b="1" i="0" u="none" strike="noStrike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FCP260N60E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TO220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260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altLang="en-US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　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FCPF260N60E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TO220F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260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altLang="en-US" sz="13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FCD380N60E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DPAK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380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FCP380N60E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TO220 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380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altLang="en-US" sz="13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  <a:tr h="272627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FCPF380N60E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TO220F 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r" defTabSz="457200">
                        <a:buNone/>
                      </a:pPr>
                      <a:r>
                        <a:rPr lang="zh-CN" altLang="ko-KR" sz="1100" b="0" i="0" u="none" strike="noStrike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380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altLang="en-US" sz="1300" b="0" i="0" u="none" strike="noStrike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10800" marR="10800" marT="1080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292893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zh-CN" sz="32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分立式解决方案</a:t>
            </a:r>
          </a:p>
          <a:p>
            <a:pPr algn="ctr" defTabSz="914400">
              <a:buNone/>
            </a:pPr>
            <a:r>
              <a:rPr lang="zh-CN" sz="3200" b="1" i="0" dirty="0" smtClean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altLang="zh-CN" sz="3200" b="1" i="0" dirty="0" smtClean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zh-CN" sz="3200" b="1" i="0" dirty="0" smtClean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SiC </a:t>
            </a:r>
            <a:r>
              <a:rPr lang="zh-CN" sz="3200" b="1" i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BJT</a:t>
            </a:r>
            <a:endParaRPr lang="en-US" sz="3200" b="1" dirty="0">
              <a:solidFill>
                <a:srgbClr val="21418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222250" y="387350"/>
            <a:ext cx="8229600" cy="717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1F427E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碳化硅特性</a:t>
            </a:r>
            <a:endParaRPr lang="en-US" dirty="0" smtClean="0">
              <a:latin typeface="Microsoft YaHei" pitchFamily="34" charset="-122"/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317501" y="1219200"/>
            <a:ext cx="4848057" cy="42018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l" defTabSz="457200">
              <a:spcBef>
                <a:spcPct val="20000"/>
              </a:spcBef>
              <a:buNone/>
            </a:pP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碳化硅的主要属性</a:t>
            </a: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宽禁带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(3x Si)</a:t>
            </a: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高击穿场强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(10x Si)</a:t>
            </a: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高导热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(3x Si) </a:t>
            </a: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高温稳定性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(3x Si)</a:t>
            </a:r>
          </a:p>
          <a:p>
            <a:pPr marL="6309" lvl="1" indent="-6309" algn="l" defTabSz="457200">
              <a:spcBef>
                <a:spcPct val="20000"/>
              </a:spcBef>
              <a:buNone/>
            </a:pPr>
            <a:endParaRPr lang="en-US" sz="1800" dirty="0" smtClean="0">
              <a:latin typeface="Microsoft YaHei" pitchFamily="34" charset="-122"/>
              <a:ea typeface="Microsoft YaHei" pitchFamily="34" charset="-122"/>
              <a:cs typeface="Arial Unicode MS" pitchFamily="34" charset="-128"/>
            </a:endParaRPr>
          </a:p>
          <a:p>
            <a:pPr marL="6309" lvl="1" indent="-6309" algn="l" defTabSz="457200">
              <a:spcBef>
                <a:spcPct val="20000"/>
              </a:spcBef>
              <a:buNone/>
            </a:pPr>
            <a: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碳化硅优势</a:t>
            </a:r>
            <a:br>
              <a:rPr lang="zh-CN" sz="18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</a:br>
            <a:endParaRPr lang="zh-CN" sz="1800" b="1" i="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 Unicode MS" pitchFamily="34" charset="-128"/>
            </a:endParaRP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效率更高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(98%+)</a:t>
            </a: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器件更小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(&gt;300 A/cm</a:t>
            </a:r>
            <a:r>
              <a:rPr lang="zh-CN" sz="1800" b="0" i="0" baseline="30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开关速度更快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(&lt;20 ns)</a:t>
            </a:r>
          </a:p>
          <a:p>
            <a:pPr marL="6858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耐用且可靠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(UIL, SCSOA)</a:t>
            </a:r>
          </a:p>
          <a:p>
            <a:pPr marL="342900" indent="-342900" algn="l" defTabSz="457200">
              <a:spcBef>
                <a:spcPct val="20000"/>
              </a:spcBef>
              <a:buFont typeface="Arial"/>
              <a:buChar char="•"/>
            </a:pPr>
            <a:endParaRPr lang="en-US" sz="1800" dirty="0" smtClean="0">
              <a:latin typeface="Microsoft YaHei" pitchFamily="34" charset="-122"/>
              <a:ea typeface="Microsoft YaHei" pitchFamily="34" charset="-122"/>
              <a:cs typeface="Arial Unicode MS" pitchFamily="34" charset="-128"/>
            </a:endParaRPr>
          </a:p>
        </p:txBody>
      </p:sp>
      <p:pic>
        <p:nvPicPr>
          <p:cNvPr id="4" name="Bildobjekt 4" descr="die_on_finger_large.jpg"/>
          <p:cNvPicPr>
            <a:picLocks noChangeAspect="1"/>
          </p:cNvPicPr>
          <p:nvPr/>
        </p:nvPicPr>
        <p:blipFill>
          <a:blip r:embed="rId3" cstate="print"/>
          <a:srcRect l="20798" t="14137" r="48433" b="46621"/>
          <a:stretch>
            <a:fillRect/>
          </a:stretch>
        </p:blipFill>
        <p:spPr bwMode="auto">
          <a:xfrm>
            <a:off x="5785746" y="1146463"/>
            <a:ext cx="3120309" cy="21923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5394887" y="3515424"/>
            <a:ext cx="3550858" cy="2274983"/>
            <a:chOff x="5374105" y="3692071"/>
            <a:chExt cx="3550858" cy="2274983"/>
          </a:xfrm>
        </p:grpSpPr>
        <p:pic>
          <p:nvPicPr>
            <p:cNvPr id="2050" name="Picture 2" descr="F:\Stringer Projects\FC Fairchild\FC-12377 SiC Presentation (electronica)\Input\SiC Characteristic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4105" y="3812569"/>
              <a:ext cx="3291713" cy="205823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389693" y="3692071"/>
              <a:ext cx="1984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zh-CN" sz="1800" b="1" i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  <a:cs typeface="Arial Unicode MS" pitchFamily="34" charset="-128"/>
                </a:rPr>
                <a:t>温度 </a:t>
              </a:r>
              <a:endParaRPr lang="en-US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5" y="5597722"/>
              <a:ext cx="1984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zh-CN" sz="1800" b="1" i="0">
                  <a:solidFill>
                    <a:srgbClr val="00B050"/>
                  </a:solidFill>
                  <a:latin typeface="Microsoft YaHei" pitchFamily="34" charset="-122"/>
                  <a:ea typeface="Microsoft YaHei" pitchFamily="34" charset="-122"/>
                  <a:cs typeface="Arial Unicode MS" pitchFamily="34" charset="-128"/>
                </a:rPr>
                <a:t>效率  </a:t>
              </a:r>
              <a:endParaRPr lang="en-US" b="1" dirty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0678" y="5156384"/>
              <a:ext cx="1984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buNone/>
              </a:pPr>
              <a:r>
                <a:rPr lang="zh-CN" sz="1800" b="1" i="0">
                  <a:solidFill>
                    <a:srgbClr val="0070C0"/>
                  </a:solidFill>
                  <a:latin typeface="Microsoft YaHei" pitchFamily="34" charset="-122"/>
                  <a:ea typeface="Microsoft YaHei" pitchFamily="34" charset="-122"/>
                  <a:cs typeface="Arial Unicode MS" pitchFamily="34" charset="-128"/>
                </a:rPr>
                <a:t>密度 </a:t>
              </a:r>
              <a:endParaRPr lang="en-US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796135" y="3411514"/>
            <a:ext cx="3128828" cy="249282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" pitchFamily="34" charset="-122"/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256730" y="404664"/>
            <a:ext cx="8419726" cy="9917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具有飞兆半导体碳化硅</a:t>
            </a:r>
            <a:r>
              <a:rPr lang="zh-CN" b="1" i="0" baseline="0" dirty="0" smtClean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BJT的</a:t>
            </a:r>
            <a:r>
              <a:rPr lang="zh-CN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行业领先性能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471633"/>
              </p:ext>
            </p:extLst>
          </p:nvPr>
        </p:nvGraphicFramePr>
        <p:xfrm>
          <a:off x="1787238" y="1321909"/>
          <a:ext cx="7032953" cy="294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718"/>
                <a:gridCol w="1880718"/>
                <a:gridCol w="1069853"/>
                <a:gridCol w="1152150"/>
                <a:gridCol w="1049514"/>
              </a:tblGrid>
              <a:tr h="582487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部件编号 </a:t>
                      </a:r>
                      <a:endParaRPr lang="en-US" sz="1600" baseline="0" noProof="0" dirty="0" smtClean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产品说明 </a:t>
                      </a:r>
                      <a:endParaRPr lang="en-US" sz="1600" noProof="0" dirty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封装</a:t>
                      </a:r>
                      <a:endParaRPr lang="en-US" sz="1600" noProof="0" dirty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</a:t>
                      </a:r>
                      <a:r>
                        <a:rPr lang="zh-CN" sz="1600" b="0" i="0" baseline="-250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ON </a:t>
                      </a: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@ 25°C (</a:t>
                      </a: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mΩ)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r>
                        <a:rPr lang="zh-CN" sz="1600" b="0" i="0" baseline="-2500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</a:t>
                      </a:r>
                      <a:r>
                        <a:rPr lang="zh-CN" sz="1600" b="0" i="0" baseline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M</a:t>
                      </a: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ax = (˚C)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3593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FSICBH057A120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V 20 A</a:t>
                      </a:r>
                      <a:b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高效率</a:t>
                      </a:r>
                      <a:endParaRPr lang="en-US" sz="1600" noProof="0" dirty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175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359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FSICBH017A120</a:t>
                      </a:r>
                    </a:p>
                  </a:txBody>
                  <a:tcPr marL="100995" marR="100995" marT="50497" marB="5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V 50 A</a:t>
                      </a:r>
                      <a:b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高效率</a:t>
                      </a:r>
                      <a:endParaRPr lang="en-US" sz="1600" noProof="0" dirty="0" smtClean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TO247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175</a:t>
                      </a:r>
                    </a:p>
                  </a:txBody>
                  <a:tcPr marL="100995" marR="100995" marT="50497" marB="504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3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V</a:t>
                      </a:r>
                      <a:b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裸芯片</a:t>
                      </a:r>
                      <a:endParaRPr lang="en-US" sz="1600" noProof="0" dirty="0" smtClean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裸片</a:t>
                      </a:r>
                      <a:endParaRPr lang="en-US" sz="1600" noProof="0" dirty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57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/>
                </a:tc>
                <a:tc>
                  <a:txBody>
                    <a:bodyPr/>
                    <a:lstStyle/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175</a:t>
                      </a:r>
                    </a:p>
                  </a:txBody>
                  <a:tcPr marL="100995" marR="100995" marT="50497" marB="504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3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1200</a:t>
                      </a: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V</a:t>
                      </a:r>
                      <a:br>
                        <a:rPr lang="zh-CN" sz="1600" b="0" i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zh-CN" sz="1600" b="0" i="0" baseline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裸芯片</a:t>
                      </a:r>
                      <a:endParaRPr lang="en-US" sz="1600" noProof="0" dirty="0" smtClean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  <a:cs typeface="Arial Unicode MS" pitchFamily="34" charset="-128"/>
                        </a:rPr>
                        <a:t>裸片</a:t>
                      </a:r>
                      <a:endParaRPr lang="en-US" sz="1600" noProof="0" dirty="0">
                        <a:latin typeface="Microsoft YaHei" pitchFamily="34" charset="-122"/>
                        <a:ea typeface="Microsoft YaHei" pitchFamily="34" charset="-122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zh-CN" sz="1600" b="0" i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  <a:endParaRPr lang="en-US" sz="1600" noProof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0995" marR="100995" marT="50497" marB="5049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CN" sz="1600" b="0" i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175</a:t>
                      </a:r>
                    </a:p>
                  </a:txBody>
                  <a:tcPr marL="100995" marR="100995" marT="50497" marB="5049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Bildobjekt 6" descr="TO-247 perspective 090507 transparent 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691" y="2276872"/>
            <a:ext cx="954281" cy="758952"/>
          </a:xfrm>
          <a:prstGeom prst="roundRect">
            <a:avLst/>
          </a:prstGeom>
          <a:ln>
            <a:noFill/>
          </a:ln>
        </p:spPr>
      </p:pic>
      <p:pic>
        <p:nvPicPr>
          <p:cNvPr id="8" name="Bildobjekt 13" descr="die illustrated perspective 090507 medium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0811">
            <a:off x="603739" y="3581539"/>
            <a:ext cx="992282" cy="758952"/>
          </a:xfrm>
          <a:prstGeom prst="round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3854" y="1281069"/>
            <a:ext cx="8418626" cy="124525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0" y="387300"/>
            <a:ext cx="8742053" cy="717600"/>
          </a:xfrm>
        </p:spPr>
        <p:txBody>
          <a:bodyPr>
            <a:norm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碳化硅与硅应用测试条件比较</a:t>
            </a:r>
            <a:endParaRPr 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13484" y="2526323"/>
            <a:ext cx="2619131" cy="2614246"/>
          </a:xfrm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None/>
            </a:pPr>
            <a:r>
              <a:rPr lang="zh-CN" sz="18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碳化硅 - 版本</a:t>
            </a:r>
            <a:endParaRPr lang="de-DE" sz="1800" dirty="0" smtClean="0">
              <a:solidFill>
                <a:srgbClr val="214184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升压阶段 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zh-CN" sz="1800" b="0" i="0" baseline="-25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2 KW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zh-CN" sz="1800" b="0" i="0" baseline="-25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400 V</a:t>
            </a:r>
            <a:r>
              <a:rPr lang="zh-CN" sz="1800" b="0" i="0" baseline="-25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zh-CN" sz="1800" b="0" i="0" baseline="-25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 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800 V</a:t>
            </a:r>
            <a:r>
              <a:rPr lang="zh-CN" sz="1800" b="0" i="0" baseline="-25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</a:t>
            </a:r>
            <a:endParaRPr lang="de-DE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zh-CN" sz="1800" b="0" i="0" baseline="-25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zh-CN" sz="1800" b="1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72 KHz</a:t>
            </a:r>
          </a:p>
          <a:p>
            <a:pPr marL="342900" indent="-342900" algn="l" defTabSz="457200">
              <a:spcBef>
                <a:spcPct val="20000"/>
              </a:spcBef>
              <a:buFont typeface="Arial"/>
              <a:buChar char="•"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22325" y="2526323"/>
            <a:ext cx="3574562" cy="2614246"/>
          </a:xfrm>
          <a:prstGeom prst="rect">
            <a:avLst/>
          </a:prstGeom>
        </p:spPr>
        <p:txBody>
          <a:bodyPr vert="horz"/>
          <a:lstStyle/>
          <a:p>
            <a:pPr algn="l" defTabSz="914400">
              <a:buNone/>
            </a:pPr>
            <a:r>
              <a:rPr lang="zh-CN" sz="1800" b="1" i="0" dirty="0">
                <a:solidFill>
                  <a:srgbClr val="21418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IGBT</a:t>
            </a:r>
            <a:r>
              <a:rPr lang="zh-CN" sz="18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- 版本</a:t>
            </a:r>
            <a:endParaRPr lang="en-US" b="1" dirty="0" smtClean="0">
              <a:solidFill>
                <a:srgbClr val="214184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342900" marR="0" indent="-342900" algn="l" defTabSz="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itchFamily="34" charset="-122"/>
                <a:ea typeface="Microsoft YaHei" pitchFamily="34" charset="-122"/>
                <a:cs typeface="Arial"/>
              </a:rPr>
              <a:t>升压阶段 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zh-CN" sz="1800" b="0" i="0" u="none" strike="noStrike" kern="1200" cap="none" spc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2 KW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zh-CN" sz="1800" b="0" i="0" u="none" strike="noStrike" kern="1200" cap="none" spc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400 V</a:t>
            </a:r>
            <a:r>
              <a:rPr lang="zh-CN" sz="1800" b="0" i="0" u="none" strike="noStrike" kern="1200" cap="none" spc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zh-CN" sz="1800" b="0" i="0" u="none" strike="noStrike" kern="1200" cap="none" spc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 </a:t>
            </a: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800 V</a:t>
            </a:r>
            <a:r>
              <a:rPr lang="zh-CN" sz="1800" b="0" i="0" u="none" strike="noStrike" kern="1200" cap="none" spc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indent="-342900" algn="l" defTabSz="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tabLst/>
            </a:pP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zh-CN" sz="1800" b="0" i="0" u="none" strike="noStrike" kern="1200" cap="none" spc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</a:t>
            </a:r>
            <a:r>
              <a:rPr lang="zh-CN" sz="1800" b="0" i="0" u="none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zh-CN" sz="1800" b="1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</a:t>
            </a:r>
            <a:r>
              <a:rPr lang="zh-CN" sz="1800" b="1" i="1" strike="noStrike" kern="1200" cap="non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KHz</a:t>
            </a:r>
          </a:p>
          <a:p>
            <a:pPr marL="342900" marR="0" indent="-342900" algn="l" defTabSz="457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853" y="1281069"/>
            <a:ext cx="84898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17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例 1： 升压转换器</a:t>
            </a:r>
          </a:p>
          <a:p>
            <a:pPr algn="l" defTabSz="914400">
              <a:buNone/>
            </a:pPr>
            <a:r>
              <a:rPr lang="zh-CN" sz="17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目标： 在实际应用中的性能比较（升压转换器）</a:t>
            </a:r>
          </a:p>
          <a:p>
            <a:pPr algn="l" defTabSz="914400">
              <a:buNone/>
            </a:pPr>
            <a:r>
              <a:rPr lang="zh-CN" sz="17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这两种设计 </a:t>
            </a:r>
            <a:r>
              <a:rPr lang="zh-CN" sz="17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(SiC &amp; Si) </a:t>
            </a:r>
            <a:r>
              <a:rPr lang="zh-CN" sz="17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分别进行了优化，以获得相似电气性能。 </a:t>
            </a:r>
          </a:p>
          <a:p>
            <a:pPr algn="l" defTabSz="914400">
              <a:buNone/>
            </a:pPr>
            <a:r>
              <a:rPr lang="zh-CN" sz="17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</a:t>
            </a:r>
            <a:endParaRPr lang="en-US" sz="1700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54" y="4705350"/>
            <a:ext cx="87420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endParaRPr lang="de-DE" sz="1700" b="1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algn="l" defTabSz="914400">
              <a:buNone/>
            </a:pPr>
            <a:r>
              <a:rPr lang="zh-CN" sz="1700" b="1" i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例 2： 双脉冲测试</a:t>
            </a:r>
          </a:p>
          <a:p>
            <a:pPr algn="l" defTabSz="914400">
              <a:buNone/>
            </a:pPr>
            <a:r>
              <a:rPr lang="zh-CN" sz="1700" b="1" i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目标： 开关性能演示 </a:t>
            </a:r>
          </a:p>
          <a:p>
            <a:pPr algn="l" defTabSz="914400">
              <a:buNone/>
            </a:pPr>
            <a:r>
              <a:rPr lang="zh-CN" sz="1700" b="0" i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</a:t>
            </a:r>
            <a:endParaRPr lang="en-US" sz="1700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83" y="405735"/>
            <a:ext cx="8779513" cy="1007041"/>
          </a:xfrm>
        </p:spPr>
        <p:txBody>
          <a:bodyPr>
            <a:no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尺寸对比 - 升压转换器</a:t>
            </a:r>
            <a:r>
              <a:rPr lang="zh-CN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PCB</a:t>
            </a: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067" y="2764429"/>
            <a:ext cx="4010405" cy="34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11" y="1700808"/>
            <a:ext cx="4135546" cy="449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1976" y="1403484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1800" b="0" i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IGBT升压-转换器级</a:t>
            </a:r>
            <a:endParaRPr lang="en-US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420888"/>
            <a:ext cx="370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碳化硅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BJT</a:t>
            </a: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升压-转换器级</a:t>
            </a:r>
            <a:endParaRPr lang="en-US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8742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22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SiC BJT PCB</a:t>
            </a:r>
            <a:r>
              <a:rPr lang="zh-CN" sz="22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具有更小的</a:t>
            </a:r>
            <a:r>
              <a:rPr lang="zh-CN" sz="22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PCB</a:t>
            </a:r>
            <a:r>
              <a:rPr lang="zh-CN" sz="22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尺寸和器件数</a:t>
            </a:r>
            <a:endParaRPr lang="en-US" sz="2200" b="1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407144"/>
            <a:ext cx="8229600" cy="717600"/>
          </a:xfrm>
        </p:spPr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碳化硅BJT与IGBT效率比较</a:t>
            </a:r>
            <a:endParaRPr lang="en-US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1117134"/>
              </p:ext>
            </p:extLst>
          </p:nvPr>
        </p:nvGraphicFramePr>
        <p:xfrm>
          <a:off x="387178" y="1104900"/>
          <a:ext cx="8534400" cy="507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8128" y="5959912"/>
            <a:ext cx="4299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zh-CN" sz="11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（</a:t>
            </a:r>
            <a:r>
              <a:rPr lang="zh-CN" sz="10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不包括碳化硅BJT与IGBT的驱动器功耗）</a:t>
            </a:r>
            <a:endParaRPr lang="en-US" b="1" dirty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387350"/>
            <a:ext cx="8229600" cy="7175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结论</a:t>
            </a:r>
            <a:endParaRPr lang="en-US" dirty="0" smtClean="0">
              <a:latin typeface="Microsoft YaHei" pitchFamily="34" charset="-122"/>
              <a:ea typeface="Microsoft YaHei" pitchFamily="34" charset="-122"/>
              <a:cs typeface="Helvetica" charset="0"/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317500" y="1219200"/>
            <a:ext cx="8645525" cy="4965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24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飞兆半导体的绿色电源系统解决方</a:t>
            </a:r>
            <a:r>
              <a:rPr lang="zh-CN" sz="2400" b="1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案</a:t>
            </a:r>
            <a:endParaRPr lang="zh-CN" sz="2000" b="0" i="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/>
            </a:endParaRPr>
          </a:p>
          <a:p>
            <a:pPr marL="11430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高性能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IGBT</a:t>
            </a:r>
          </a:p>
          <a:p>
            <a:pPr marL="11430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超级结</a:t>
            </a:r>
            <a:r>
              <a:rPr lang="zh-CN" sz="1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MOSFET</a:t>
            </a:r>
          </a:p>
          <a:p>
            <a:pPr marL="1143000" lvl="2" indent="-2286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8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新的碳化硅晶体管解决方案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2400" b="1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如</a:t>
            </a:r>
            <a:r>
              <a:rPr lang="zh-CN" sz="24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需获得更多有关飞兆半导体的产品信息</a:t>
            </a:r>
          </a:p>
          <a:p>
            <a:pPr marL="742950" lvl="1" indent="-285750" algn="l" defTabSz="457200">
              <a:spcBef>
                <a:spcPct val="20000"/>
              </a:spcBef>
              <a:buClr>
                <a:srgbClr val="0000FF"/>
              </a:buClr>
              <a:buFont typeface="Arial"/>
              <a:buChar char="•"/>
            </a:pPr>
            <a:r>
              <a:rPr lang="zh-CN" sz="2000" b="0" i="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www.fairchildsemi.com.cn </a:t>
            </a:r>
          </a:p>
          <a:p>
            <a:pPr marL="742950" lvl="1" indent="-285750" algn="l" defTabSz="457200">
              <a:spcBef>
                <a:spcPct val="20000"/>
              </a:spcBef>
              <a:buFont typeface="Arial"/>
              <a:buChar char="•"/>
            </a:pPr>
            <a:endParaRPr lang="en-US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742950" lvl="1" indent="-285750" algn="l" defTabSz="457200">
              <a:spcBef>
                <a:spcPct val="20000"/>
              </a:spcBef>
              <a:buFont typeface="Arial"/>
              <a:buChar char="•"/>
            </a:pPr>
            <a:endParaRPr lang="en-US" b="1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342900" indent="-342900" algn="l" defTabSz="457200">
              <a:spcBef>
                <a:spcPct val="20000"/>
              </a:spcBef>
              <a:buNone/>
            </a:pPr>
            <a:endParaRPr lang="en-US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2250" y="387350"/>
            <a:ext cx="8229600" cy="717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谢谢！</a:t>
            </a:r>
            <a:endParaRPr lang="en-US" altLang="ko-KR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1660525"/>
            <a:ext cx="8305800" cy="3146425"/>
            <a:chOff x="381000" y="1660525"/>
            <a:chExt cx="8305800" cy="314642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209800" y="4343400"/>
              <a:ext cx="4727575" cy="463550"/>
              <a:chOff x="389" y="3418"/>
              <a:chExt cx="4009" cy="36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216" y="3418"/>
                <a:ext cx="3182" cy="364"/>
                <a:chOff x="437" y="3106"/>
                <a:chExt cx="4735" cy="676"/>
              </a:xfrm>
            </p:grpSpPr>
            <p:pic>
              <p:nvPicPr>
                <p:cNvPr id="3081" name="Picture 8" descr="Twitter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15" y="3122"/>
                  <a:ext cx="674" cy="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2" name="Picture 9" descr="podcast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68" y="3119"/>
                  <a:ext cx="624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3" name="Picture 10" descr="rss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7" y="3152"/>
                  <a:ext cx="574" cy="5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4" name="Picture 11" descr="youtube-logo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03" y="3226"/>
                  <a:ext cx="1178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5" name="Picture 12" descr="facebook-logo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32" y="3106"/>
                  <a:ext cx="64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6" name="Picture 13" descr="video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833" y="3137"/>
                  <a:ext cx="634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aphicFrame>
            <p:nvGraphicFramePr>
              <p:cNvPr id="3074" name="Object 21"/>
              <p:cNvGraphicFramePr>
                <a:graphicFrameLocks noChangeAspect="1"/>
              </p:cNvGraphicFramePr>
              <p:nvPr/>
            </p:nvGraphicFramePr>
            <p:xfrm>
              <a:off x="389" y="3501"/>
              <a:ext cx="746" cy="222"/>
            </p:xfrm>
            <a:graphic>
              <a:graphicData uri="http://schemas.openxmlformats.org/presentationml/2006/ole">
                <p:oleObj spid="_x0000_s1185794" name="Photo Editor Photo" r:id="rId9" imgW="1952898" imgH="581106" progId="">
                  <p:embed/>
                </p:oleObj>
              </a:graphicData>
            </a:graphic>
          </p:graphicFrame>
        </p:grpSp>
        <p:sp>
          <p:nvSpPr>
            <p:cNvPr id="3079" name="Rectangle 3"/>
            <p:cNvSpPr>
              <a:spLocks noChangeArrowheads="1"/>
            </p:cNvSpPr>
            <p:nvPr/>
          </p:nvSpPr>
          <p:spPr bwMode="auto">
            <a:xfrm>
              <a:off x="381000" y="1660525"/>
              <a:ext cx="8305800" cy="25368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查看产品和公司信息视频，听取产品信息网上音频，以及阅读飞兆半导体博客(英文版)，</a:t>
              </a:r>
              <a:r>
                <a:rPr lang="en-US" altLang="zh-CN" sz="16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/>
              </a:r>
              <a:br>
                <a:rPr lang="en-US" altLang="zh-CN" sz="16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</a:br>
              <a:r>
                <a:rPr lang="zh-CN" altLang="en-US" sz="16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请访问网页：</a:t>
              </a:r>
              <a:r>
                <a:rPr lang="en-US" altLang="zh-CN" sz="1600" dirty="0">
                  <a:latin typeface="Arial" pitchFamily="34" charset="0"/>
                  <a:ea typeface="SimHei" pitchFamily="49" charset="-122"/>
                  <a:cs typeface="Arial" pitchFamily="34" charset="0"/>
                  <a:hlinkClick r:id="rId10"/>
                </a:rPr>
                <a:t>http://</a:t>
              </a:r>
              <a:r>
                <a:rPr lang="en-US" altLang="ja-JP" sz="1600" u="sng" dirty="0">
                  <a:solidFill>
                    <a:srgbClr val="0000FF"/>
                  </a:solidFill>
                  <a:latin typeface="Arial" pitchFamily="34" charset="0"/>
                  <a:ea typeface="SimHei" pitchFamily="49" charset="-122"/>
                  <a:cs typeface="Arial" pitchFamily="34" charset="0"/>
                  <a:hlinkClick r:id="rId10"/>
                </a:rPr>
                <a:t>www.fairchildsemi.com/engineeringconnections</a:t>
              </a:r>
              <a:r>
                <a:rPr lang="en-US" altLang="zh-CN" sz="1600" dirty="0">
                  <a:latin typeface="Arial" pitchFamily="34" charset="0"/>
                  <a:ea typeface="SimHei" pitchFamily="49" charset="-122"/>
                  <a:cs typeface="Arial" pitchFamily="34" charset="0"/>
                  <a:hlinkClick r:id="rId10"/>
                </a:rPr>
                <a:t> </a:t>
              </a:r>
              <a:endParaRPr lang="en-US" altLang="ja-JP" sz="1600" dirty="0">
                <a:solidFill>
                  <a:schemeClr val="tx2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eaLnBrk="0" hangingPunct="0"/>
              <a:endParaRPr lang="zh-CN" altLang="en-US" sz="1600" dirty="0">
                <a:solidFill>
                  <a:srgbClr val="000000"/>
                </a:solidFill>
                <a:ea typeface="SimHei" pitchFamily="49" charset="-122"/>
              </a:endParaRPr>
            </a:p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查看中文版产品和公司信息，以及收看产品信息视频，请访问网页：</a:t>
              </a:r>
              <a:r>
                <a:rPr lang="en-US" altLang="zh-TW" sz="1600" dirty="0">
                  <a:solidFill>
                    <a:srgbClr val="000000"/>
                  </a:solidFill>
                  <a:latin typeface="Arial" pitchFamily="34" charset="0"/>
                  <a:ea typeface="SimHei" pitchFamily="49" charset="-122"/>
                  <a:cs typeface="Arial" pitchFamily="34" charset="0"/>
                  <a:hlinkClick r:id="rId11"/>
                </a:rPr>
                <a:t>http://www.fairchildsemi.com.cn</a:t>
              </a:r>
              <a:endParaRPr lang="en-US" altLang="ja-JP" sz="1600" dirty="0">
                <a:solidFill>
                  <a:srgbClr val="000000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eaLnBrk="0" hangingPunct="0"/>
              <a:endParaRPr lang="zh-CN" altLang="en-US" sz="1600" dirty="0">
                <a:solidFill>
                  <a:srgbClr val="000000"/>
                </a:solidFill>
                <a:ea typeface="SimHei" pitchFamily="49" charset="-122"/>
              </a:endParaRPr>
            </a:p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阅读飞兆半导体博客(中文版)并发表评论，请访问：</a:t>
              </a:r>
              <a:endParaRPr lang="ja-JP" altLang="en-US" sz="160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pPr eaLnBrk="0" hangingPunct="0"/>
              <a:r>
                <a:rPr lang="en-US" altLang="zh-CN" sz="1600" u="sng" dirty="0">
                  <a:solidFill>
                    <a:srgbClr val="0000FF"/>
                  </a:solidFill>
                  <a:latin typeface="Arial" pitchFamily="34" charset="0"/>
                  <a:ea typeface="SimHei" pitchFamily="49" charset="-122"/>
                  <a:cs typeface="Arial" pitchFamily="34" charset="0"/>
                  <a:hlinkClick r:id="rId12"/>
                </a:rPr>
                <a:t>http://engineeringconnections.cn/</a:t>
              </a:r>
              <a:r>
                <a:rPr lang="en-US" altLang="zh-TW" sz="16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</a:t>
              </a:r>
            </a:p>
            <a:p>
              <a:pPr eaLnBrk="0" hangingPunct="0"/>
              <a:endParaRPr lang="en-US" altLang="zh-TW" sz="1600" dirty="0">
                <a:solidFill>
                  <a:schemeClr val="tx2"/>
                </a:solidFill>
                <a:ea typeface="SimHei" pitchFamily="49" charset="-122"/>
              </a:endParaRPr>
            </a:p>
            <a:p>
              <a:pPr eaLnBrk="0" hangingPunct="0"/>
              <a:r>
                <a:rPr lang="zh-CN" altLang="en-US" sz="1600" dirty="0">
                  <a:solidFill>
                    <a:schemeClr val="tx2"/>
                  </a:solidFill>
                  <a:latin typeface="Microsoft YaHei" pitchFamily="34" charset="-122"/>
                  <a:ea typeface="Microsoft YaHei" pitchFamily="34" charset="-122"/>
                </a:rPr>
                <a:t>查看飞兆半导体在微博发放的实时产品信息，请访问：</a:t>
              </a:r>
              <a:r>
                <a:rPr lang="en-US" altLang="zh-CN" sz="16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  <a:hlinkClick r:id="rId13"/>
                </a:rPr>
                <a:t>http://weibo.com/fairchildsemi</a:t>
              </a:r>
              <a:endParaRPr lang="en-US" altLang="ja-JP" sz="1600" dirty="0">
                <a:solidFill>
                  <a:schemeClr val="tx2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</p:grpSp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168275"/>
            <a:ext cx="1828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>
              <a:lnSpc>
                <a:spcPts val="3200"/>
              </a:lnSpc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4F81BD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飞兆半导体公司历史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7689" y="950262"/>
            <a:ext cx="8490270" cy="2368672"/>
          </a:xfrm>
        </p:spPr>
        <p:txBody>
          <a:bodyPr/>
          <a:lstStyle/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1955年</a:t>
            </a:r>
            <a:r>
              <a:rPr lang="zh-CN" sz="1400" b="0" i="0" dirty="0">
                <a:solidFill>
                  <a:schemeClr val="tx1"/>
                </a:solidFill>
                <a:ea typeface="Microsoft YaHei" pitchFamily="34" charset="-122"/>
              </a:rPr>
              <a:t>William Shockley 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1957年飞兆半导体公司成立 </a:t>
            </a:r>
            <a:endParaRPr lang="en-US" sz="1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1958年 首款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平面型晶体管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1959年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单片集成电路获得专利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1964年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NPN平面型功率晶体管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1965年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首款运算放大器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1967年</a:t>
            </a: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首款标准TTL产品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1997年，飞兆半导体重组为独立公司</a:t>
            </a: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sz="1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1999年，飞兆半导体收购三星电源设备部门</a:t>
            </a:r>
            <a:endParaRPr lang="en-US" sz="1400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52931" name="Picture 3" descr="D:\work\road shows\1955-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1375284" cy="1561282"/>
          </a:xfrm>
          <a:prstGeom prst="rect">
            <a:avLst/>
          </a:prstGeom>
          <a:noFill/>
        </p:spPr>
      </p:pic>
      <p:pic>
        <p:nvPicPr>
          <p:cNvPr id="252932" name="Picture 4" descr="D:\work\road shows\1957-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19"/>
            <a:ext cx="2834169" cy="1620738"/>
          </a:xfrm>
          <a:prstGeom prst="rect">
            <a:avLst/>
          </a:prstGeom>
          <a:noFill/>
        </p:spPr>
      </p:pic>
      <p:pic>
        <p:nvPicPr>
          <p:cNvPr id="252933" name="Picture 5" descr="D:\work\road shows\1961-rtl-de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82150"/>
            <a:ext cx="1653431" cy="1703034"/>
          </a:xfrm>
          <a:prstGeom prst="rect">
            <a:avLst/>
          </a:prstGeom>
          <a:noFill/>
        </p:spPr>
      </p:pic>
      <p:pic>
        <p:nvPicPr>
          <p:cNvPr id="252934" name="Picture 6" descr="D:\work\road shows\1965-im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5471" y="3382149"/>
            <a:ext cx="1863530" cy="1703035"/>
          </a:xfrm>
          <a:prstGeom prst="rect">
            <a:avLst/>
          </a:prstGeom>
          <a:noFill/>
        </p:spPr>
      </p:pic>
      <p:pic>
        <p:nvPicPr>
          <p:cNvPr id="252935" name="Picture 7" descr="D:\work\road shows\1966-im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179" y="4827701"/>
            <a:ext cx="1388533" cy="1481619"/>
          </a:xfrm>
          <a:prstGeom prst="rect">
            <a:avLst/>
          </a:prstGeom>
          <a:noFill/>
        </p:spPr>
      </p:pic>
      <p:pic>
        <p:nvPicPr>
          <p:cNvPr id="252936" name="Picture 8" descr="D:\work\road shows\1999-imag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4837" y="4905657"/>
            <a:ext cx="2945195" cy="1326726"/>
          </a:xfrm>
          <a:prstGeom prst="rect">
            <a:avLst/>
          </a:prstGeom>
          <a:noFill/>
        </p:spPr>
      </p:pic>
      <p:pic>
        <p:nvPicPr>
          <p:cNvPr id="252938" name="Picture 10" descr="D:\work\road shows\fairchild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4703" y="5176641"/>
            <a:ext cx="3163721" cy="98866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17812" y="6490952"/>
            <a:ext cx="1584101" cy="20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70" y="200819"/>
            <a:ext cx="8274370" cy="923925"/>
          </a:xfrm>
        </p:spPr>
        <p:txBody>
          <a:bodyPr anchor="ctr"/>
          <a:lstStyle/>
          <a:p>
            <a:pPr algn="l" defTabSz="45720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3200" b="1" i="0" dirty="0">
                <a:solidFill>
                  <a:srgbClr val="4F81BD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区域设计和制造中心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93675" y="5445615"/>
            <a:ext cx="8645525" cy="6647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marL="177759" indent="-177759" algn="l" defTabSz="1600200">
              <a:lnSpc>
                <a:spcPct val="70000"/>
              </a:lnSpc>
              <a:spcBef>
                <a:spcPct val="50000"/>
              </a:spcBef>
              <a:buClr>
                <a:srgbClr val="C0504D">
                  <a:lumMod val="60000"/>
                </a:srgbClr>
              </a:buClr>
              <a:buSzPct val="150000"/>
              <a:buFontTx/>
              <a:buChar char="•"/>
            </a:pPr>
            <a:r>
              <a:rPr lang="zh-CN" sz="12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45个直销办事处，覆盖17个国家</a:t>
            </a:r>
          </a:p>
          <a:p>
            <a:pPr marL="177759" indent="-177759" algn="l" defTabSz="1600200">
              <a:lnSpc>
                <a:spcPct val="70000"/>
              </a:lnSpc>
              <a:spcBef>
                <a:spcPct val="50000"/>
              </a:spcBef>
              <a:buClr>
                <a:srgbClr val="C0504D">
                  <a:lumMod val="60000"/>
                </a:srgbClr>
              </a:buClr>
              <a:buSzPct val="150000"/>
              <a:buFontTx/>
              <a:buChar char="•"/>
            </a:pPr>
            <a:r>
              <a:rPr lang="zh-CN" sz="12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全球9500名员工</a:t>
            </a:r>
          </a:p>
          <a:p>
            <a:pPr marL="177759" indent="-177759" algn="l" defTabSz="1600200">
              <a:lnSpc>
                <a:spcPct val="70000"/>
              </a:lnSpc>
              <a:spcBef>
                <a:spcPct val="50000"/>
              </a:spcBef>
              <a:buClr>
                <a:srgbClr val="C0504D">
                  <a:lumMod val="60000"/>
                </a:srgbClr>
              </a:buClr>
              <a:buSzPct val="150000"/>
              <a:buFontTx/>
              <a:buChar char="•"/>
            </a:pPr>
            <a:r>
              <a:rPr lang="zh-CN" sz="12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2012年收入： 14亿美元</a:t>
            </a:r>
          </a:p>
          <a:p>
            <a:pPr marL="177759" indent="-177759" algn="l" defTabSz="1600200">
              <a:lnSpc>
                <a:spcPct val="70000"/>
              </a:lnSpc>
              <a:spcBef>
                <a:spcPct val="50000"/>
              </a:spcBef>
              <a:buClr>
                <a:srgbClr val="C0504D">
                  <a:lumMod val="60000"/>
                </a:srgbClr>
              </a:buClr>
              <a:buSzPct val="150000"/>
              <a:buFontTx/>
              <a:buChar char="•"/>
            </a:pPr>
            <a:r>
              <a:rPr lang="zh-CN" sz="12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遍布5大洲的技术销售中心提</a:t>
            </a:r>
            <a:r>
              <a:rPr lang="zh-CN" sz="1200" b="0" i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供设</a:t>
            </a:r>
            <a:r>
              <a:rPr lang="zh-CN" sz="12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计支持</a:t>
            </a:r>
          </a:p>
          <a:p>
            <a:pPr marL="177759" indent="-177759" algn="l" defTabSz="1600200">
              <a:lnSpc>
                <a:spcPct val="70000"/>
              </a:lnSpc>
              <a:spcBef>
                <a:spcPct val="50000"/>
              </a:spcBef>
              <a:buClr>
                <a:srgbClr val="C0504D">
                  <a:lumMod val="60000"/>
                </a:srgbClr>
              </a:buClr>
              <a:buSzPct val="150000"/>
              <a:buFontTx/>
              <a:buChar char="•"/>
            </a:pPr>
            <a:r>
              <a:rPr lang="zh-CN" sz="12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7个生产工厂和5个区域销售总部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91" y="1014078"/>
            <a:ext cx="8697595" cy="43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17812" y="6490952"/>
            <a:ext cx="1584101" cy="20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owertrain_Diagram_Rev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78674"/>
            <a:ext cx="8064896" cy="5218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>
              <a:lnSpc>
                <a:spcPts val="3200"/>
              </a:lnSpc>
              <a:spcBef>
                <a:spcPct val="0"/>
              </a:spcBef>
              <a:buNone/>
            </a:pPr>
            <a:r>
              <a:rPr lang="zh-CN" sz="3200" b="1" i="0" baseline="0" dirty="0">
                <a:solidFill>
                  <a:srgbClr val="4F81BD">
                    <a:lumMod val="75000"/>
                  </a:srgbClr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飞兆半导体提供完整的电源解决方案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7812" y="6490952"/>
            <a:ext cx="1584101" cy="20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3c742ce57242f9464a2c20b37_560.jpg"/>
          <p:cNvPicPr>
            <a:picLocks noChangeAspect="1"/>
          </p:cNvPicPr>
          <p:nvPr/>
        </p:nvPicPr>
        <p:blipFill>
          <a:blip r:embed="rId3" cstate="print"/>
          <a:srcRect b="13605"/>
          <a:stretch>
            <a:fillRect/>
          </a:stretch>
        </p:blipFill>
        <p:spPr>
          <a:xfrm>
            <a:off x="357158" y="3500438"/>
            <a:ext cx="2428892" cy="2371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92893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zh-CN" sz="3200" b="1" i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分立式解决方案</a:t>
            </a:r>
          </a:p>
          <a:p>
            <a:pPr algn="ctr" defTabSz="914400">
              <a:buNone/>
            </a:pPr>
            <a:r>
              <a:rPr lang="zh-CN" sz="3200" b="1" i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zh-CN" sz="3200" b="1" i="0" dirty="0" smtClean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IGBT</a:t>
            </a:r>
            <a:endParaRPr lang="en-US" sz="3200" b="1" dirty="0">
              <a:solidFill>
                <a:srgbClr val="21418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제목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飞兆半导体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IGBT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技术</a:t>
            </a:r>
            <a:endParaRPr lang="ko-KR" altLang="en-US" b="1" dirty="0" smtClean="0">
              <a:latin typeface="Microsoft YaHei" pitchFamily="34" charset="-122"/>
            </a:endParaRPr>
          </a:p>
        </p:txBody>
      </p:sp>
      <p:sp>
        <p:nvSpPr>
          <p:cNvPr id="157" name="Text Box 33"/>
          <p:cNvSpPr txBox="1">
            <a:spLocks noChangeArrowheads="1"/>
          </p:cNvSpPr>
          <p:nvPr/>
        </p:nvSpPr>
        <p:spPr bwMode="auto">
          <a:xfrm>
            <a:off x="220663" y="980994"/>
            <a:ext cx="6027737" cy="3381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None/>
            </a:pPr>
            <a:r>
              <a:rPr lang="zh-CN" altLang="ko-KR" sz="1600" b="1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场截止</a:t>
            </a:r>
            <a:r>
              <a:rPr lang="zh-CN" altLang="ko-KR" sz="1600" b="1" i="0" dirty="0">
                <a:solidFill>
                  <a:schemeClr val="bg1"/>
                </a:solidFill>
                <a:latin typeface="Arial" pitchFamily="34" charset="0"/>
                <a:ea typeface="굴림"/>
                <a:cs typeface="Arial" pitchFamily="34" charset="0"/>
              </a:rPr>
              <a:t>IGBT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59" name="Text Box 3"/>
          <p:cNvSpPr txBox="1">
            <a:spLocks noChangeArrowheads="1"/>
          </p:cNvSpPr>
          <p:nvPr/>
        </p:nvSpPr>
        <p:spPr bwMode="auto">
          <a:xfrm>
            <a:off x="214313" y="1417671"/>
            <a:ext cx="6034087" cy="143526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77759" indent="-177759" algn="l" defTabSz="914400">
              <a:lnSpc>
                <a:spcPts val="1400"/>
              </a:lnSpc>
              <a:spcAft>
                <a:spcPct val="40000"/>
              </a:spcAft>
              <a:buNone/>
              <a:tabLst>
                <a:tab pos="0" algn="l"/>
              </a:tabLst>
            </a:pPr>
            <a:r>
              <a:rPr lang="zh-CN" altLang="zh-TW" sz="1400" b="1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特点与性能</a:t>
            </a:r>
            <a:endParaRPr lang="en-US" altLang="ko-KR" sz="1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77759" indent="-177759" algn="l" defTabSz="914400">
              <a:lnSpc>
                <a:spcPts val="1400"/>
              </a:lnSpc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高电流能力 </a:t>
            </a:r>
            <a:endParaRPr lang="en-US" altLang="ko-KR" sz="1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77759" indent="-177759" algn="l" defTabSz="914400">
              <a:lnSpc>
                <a:spcPts val="1400"/>
              </a:lnSpc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低传导损耗和低开关损耗</a:t>
            </a:r>
          </a:p>
          <a:p>
            <a:pPr marL="177759" indent="-177759" algn="l" defTabSz="914400">
              <a:lnSpc>
                <a:spcPts val="1400"/>
              </a:lnSpc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正温度系数，易于并联运行 </a:t>
            </a:r>
          </a:p>
          <a:p>
            <a:pPr marL="177759" indent="-177759" algn="l" defTabSz="914400">
              <a:lnSpc>
                <a:spcPts val="1400"/>
              </a:lnSpc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最大结温： Tj=175℃    </a:t>
            </a:r>
          </a:p>
          <a:p>
            <a:pPr marL="177759" indent="-177759" algn="l" defTabSz="914400">
              <a:lnSpc>
                <a:spcPts val="1400"/>
              </a:lnSpc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en-US" sz="1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良好的一致性</a:t>
            </a:r>
            <a:r>
              <a:rPr lang="zh-CN" altLang="ko-KR" sz="1400" b="0" i="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endParaRPr lang="zh-CN" altLang="ko-KR" sz="1400" b="0" i="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77759" indent="-177759" algn="l" defTabSz="914400">
              <a:lnSpc>
                <a:spcPts val="1400"/>
              </a:lnSpc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更大的</a:t>
            </a:r>
            <a:r>
              <a:rPr lang="zh-CN" altLang="ko-KR" sz="1400" b="0" i="0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SOA</a:t>
            </a: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（安全工作区） 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6367463" y="1114344"/>
            <a:ext cx="2471737" cy="1895475"/>
            <a:chOff x="4240" y="1898"/>
            <a:chExt cx="1275" cy="948"/>
          </a:xfrm>
        </p:grpSpPr>
        <p:pic>
          <p:nvPicPr>
            <p:cNvPr id="174229" name="Picture 117" descr="C:\Documents and Settings\user\My Documents\thinwafer\DSCN145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0" y="1898"/>
              <a:ext cx="1275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0" name="Text Box 118"/>
            <p:cNvSpPr txBox="1">
              <a:spLocks noChangeArrowheads="1"/>
            </p:cNvSpPr>
            <p:nvPr/>
          </p:nvSpPr>
          <p:spPr bwMode="auto">
            <a:xfrm>
              <a:off x="4369" y="2683"/>
              <a:ext cx="58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buNone/>
              </a:pPr>
              <a:r>
                <a:rPr lang="ko-KR" altLang="en-US" sz="1100" b="1" i="0" dirty="0">
                  <a:solidFill>
                    <a:srgbClr val="FFFF00"/>
                  </a:solidFill>
                  <a:latin typeface="Arial" pitchFamily="34" charset="0"/>
                  <a:ea typeface="MS PGothic"/>
                  <a:cs typeface="Arial" pitchFamily="34" charset="0"/>
                </a:rPr>
                <a:t>6” 100</a:t>
              </a:r>
              <a:r>
                <a:rPr lang="en-US" altLang="ko-KR" sz="1100" b="1" i="0" dirty="0" err="1">
                  <a:solidFill>
                    <a:srgbClr val="FFFF00"/>
                  </a:solidFill>
                  <a:latin typeface="Arial" pitchFamily="34" charset="0"/>
                  <a:ea typeface="Microsoft YaHei" pitchFamily="34" charset="-122"/>
                  <a:cs typeface="Arial" pitchFamily="34" charset="0"/>
                </a:rPr>
                <a:t>mm</a:t>
              </a:r>
              <a:r>
                <a:rPr lang="en-US" altLang="ko-KR" sz="1100" b="1" i="0" dirty="0" err="1">
                  <a:solidFill>
                    <a:srgbClr val="FFFF00"/>
                  </a:solidFill>
                  <a:latin typeface="Microsoft YaHei" pitchFamily="34" charset="-122"/>
                  <a:ea typeface="Microsoft YaHei" pitchFamily="34" charset="-122"/>
                </a:rPr>
                <a:t>晶圆</a:t>
              </a:r>
              <a:endParaRPr lang="en-US" altLang="ko-KR" sz="1100" b="1" i="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그룹 175"/>
          <p:cNvGrpSpPr>
            <a:grpSpLocks/>
          </p:cNvGrpSpPr>
          <p:nvPr/>
        </p:nvGrpSpPr>
        <p:grpSpPr bwMode="auto">
          <a:xfrm>
            <a:off x="381432" y="2852935"/>
            <a:ext cx="4910648" cy="3468571"/>
            <a:chOff x="152400" y="3189429"/>
            <a:chExt cx="5181600" cy="3597156"/>
          </a:xfrm>
        </p:grpSpPr>
        <p:grpSp>
          <p:nvGrpSpPr>
            <p:cNvPr id="4" name="그룹 162"/>
            <p:cNvGrpSpPr>
              <a:grpSpLocks/>
            </p:cNvGrpSpPr>
            <p:nvPr/>
          </p:nvGrpSpPr>
          <p:grpSpPr bwMode="auto">
            <a:xfrm>
              <a:off x="152400" y="3189429"/>
              <a:ext cx="1371600" cy="2876002"/>
              <a:chOff x="152400" y="3341829"/>
              <a:chExt cx="1371600" cy="2876002"/>
            </a:xfrm>
          </p:grpSpPr>
          <p:sp>
            <p:nvSpPr>
              <p:cNvPr id="19763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438150" y="3816350"/>
                <a:ext cx="504825" cy="14874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ko-KR" altLang="en-US" sz="1200" b="1">
                  <a:solidFill>
                    <a:srgbClr val="000000"/>
                  </a:solidFill>
                  <a:ea typeface="굴림"/>
                  <a:cs typeface="Times New Roman" pitchFamily="18" charset="0"/>
                </a:endParaRPr>
              </a:p>
            </p:txBody>
          </p:sp>
          <p:sp>
            <p:nvSpPr>
              <p:cNvPr id="174200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39738" y="4667250"/>
                <a:ext cx="504825" cy="176213"/>
              </a:xfrm>
              <a:prstGeom prst="rect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20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38150" y="4851400"/>
                <a:ext cx="504825" cy="1112838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20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38150" y="3816350"/>
                <a:ext cx="354013" cy="339725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20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568325" y="3816350"/>
                <a:ext cx="160338" cy="1270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20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642938" y="3702050"/>
                <a:ext cx="300038" cy="88900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205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438150" y="3773488"/>
                <a:ext cx="193675" cy="4286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9764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38150" y="5962650"/>
                <a:ext cx="504825" cy="61913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ko-KR" altLang="en-US" sz="1200" b="1">
                  <a:solidFill>
                    <a:srgbClr val="000000"/>
                  </a:solidFill>
                  <a:ea typeface="굴림"/>
                  <a:cs typeface="Times New Roman" pitchFamily="18" charset="0"/>
                </a:endParaRPr>
              </a:p>
            </p:txBody>
          </p:sp>
          <p:sp>
            <p:nvSpPr>
              <p:cNvPr id="174207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61962" y="5532438"/>
                <a:ext cx="597421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Arial" pitchFamily="34" charset="0"/>
                    <a:ea typeface="Microsoft YaHei" pitchFamily="34" charset="-122"/>
                    <a:cs typeface="Arial" pitchFamily="34" charset="0"/>
                  </a:rPr>
                  <a:t>P+</a:t>
                </a:r>
                <a:r>
                  <a:rPr lang="zh-CN" altLang="ko-KR" sz="800" b="1" i="0" dirty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 基板</a:t>
                </a:r>
              </a:p>
            </p:txBody>
          </p:sp>
          <p:sp>
            <p:nvSpPr>
              <p:cNvPr id="174208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569913" y="4427538"/>
                <a:ext cx="276225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n-</a:t>
                </a:r>
              </a:p>
            </p:txBody>
          </p:sp>
          <p:sp>
            <p:nvSpPr>
              <p:cNvPr id="174209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79413" y="3978275"/>
                <a:ext cx="525463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P - 基极</a:t>
                </a:r>
              </a:p>
            </p:txBody>
          </p:sp>
          <p:sp>
            <p:nvSpPr>
              <p:cNvPr id="17421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501650" y="3779838"/>
                <a:ext cx="30003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n+</a:t>
                </a:r>
              </a:p>
            </p:txBody>
          </p:sp>
          <p:sp>
            <p:nvSpPr>
              <p:cNvPr id="174211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52400" y="3540125"/>
                <a:ext cx="519614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发射极</a:t>
                </a:r>
              </a:p>
            </p:txBody>
          </p:sp>
          <p:sp>
            <p:nvSpPr>
              <p:cNvPr id="174212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492125" y="3702050"/>
                <a:ext cx="0" cy="88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21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642938" y="3657600"/>
                <a:ext cx="300038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21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830263" y="3568700"/>
                <a:ext cx="0" cy="88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215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19100" y="5994400"/>
                <a:ext cx="519614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集电极</a:t>
                </a:r>
              </a:p>
            </p:txBody>
          </p:sp>
          <p:sp>
            <p:nvSpPr>
              <p:cNvPr id="174216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800100" y="3476625"/>
                <a:ext cx="411361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栅极</a:t>
                </a:r>
              </a:p>
            </p:txBody>
          </p:sp>
          <p:sp>
            <p:nvSpPr>
              <p:cNvPr id="174217" name="Line 25"/>
              <p:cNvSpPr>
                <a:spLocks noChangeAspect="1" noChangeShapeType="1"/>
              </p:cNvSpPr>
              <p:nvPr/>
            </p:nvSpPr>
            <p:spPr bwMode="auto">
              <a:xfrm>
                <a:off x="442913" y="4648200"/>
                <a:ext cx="50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218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566738" y="4678363"/>
                <a:ext cx="30003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n+</a:t>
                </a:r>
              </a:p>
            </p:txBody>
          </p:sp>
          <p:sp>
            <p:nvSpPr>
              <p:cNvPr id="174219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454025" y="3341829"/>
                <a:ext cx="436733" cy="31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400" b="1" i="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PT</a:t>
                </a:r>
              </a:p>
            </p:txBody>
          </p:sp>
          <p:grpSp>
            <p:nvGrpSpPr>
              <p:cNvPr id="5" name="그룹 159"/>
              <p:cNvGrpSpPr>
                <a:grpSpLocks/>
              </p:cNvGrpSpPr>
              <p:nvPr/>
            </p:nvGrpSpPr>
            <p:grpSpPr bwMode="auto">
              <a:xfrm>
                <a:off x="973139" y="4071938"/>
                <a:ext cx="550861" cy="1166812"/>
                <a:chOff x="1049338" y="4167188"/>
                <a:chExt cx="681037" cy="1363662"/>
              </a:xfrm>
            </p:grpSpPr>
            <p:sp>
              <p:nvSpPr>
                <p:cNvPr id="174221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085850" y="4362450"/>
                  <a:ext cx="6445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222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1085850" y="4354513"/>
                  <a:ext cx="0" cy="1092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223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1085850" y="4854575"/>
                  <a:ext cx="5715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224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1085850" y="5064125"/>
                  <a:ext cx="5715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225" name="Line 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93788" y="4848225"/>
                  <a:ext cx="368300" cy="1603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226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55738" y="4354513"/>
                  <a:ext cx="120650" cy="509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227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49338" y="5387975"/>
                  <a:ext cx="307975" cy="142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800" b="1" i="0">
                      <a:solidFill>
                        <a:srgbClr val="000000"/>
                      </a:solidFill>
                      <a:latin typeface="Calibri"/>
                      <a:ea typeface="+mn-ea"/>
                      <a:cs typeface="Times New Roman"/>
                    </a:rPr>
                    <a:t>x</a:t>
                  </a:r>
                </a:p>
              </p:txBody>
            </p:sp>
            <p:sp>
              <p:nvSpPr>
                <p:cNvPr id="174228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35088" y="4167188"/>
                  <a:ext cx="307975" cy="17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800" b="1" i="0">
                      <a:solidFill>
                        <a:srgbClr val="000000"/>
                      </a:solidFill>
                      <a:latin typeface="Calibri"/>
                      <a:ea typeface="+mn-ea"/>
                      <a:cs typeface="Times New Roman"/>
                    </a:rPr>
                    <a:t>E</a:t>
                  </a:r>
                </a:p>
              </p:txBody>
            </p:sp>
          </p:grpSp>
        </p:grpSp>
        <p:grpSp>
          <p:nvGrpSpPr>
            <p:cNvPr id="6" name="그룹 166"/>
            <p:cNvGrpSpPr>
              <a:grpSpLocks/>
            </p:cNvGrpSpPr>
            <p:nvPr/>
          </p:nvGrpSpPr>
          <p:grpSpPr bwMode="auto">
            <a:xfrm>
              <a:off x="2971800" y="4028857"/>
              <a:ext cx="1218788" cy="2018894"/>
              <a:chOff x="3130962" y="4114582"/>
              <a:chExt cx="1218788" cy="2018894"/>
            </a:xfrm>
          </p:grpSpPr>
          <p:sp>
            <p:nvSpPr>
              <p:cNvPr id="17417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213281" y="4438432"/>
                <a:ext cx="519614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发射极</a:t>
                </a:r>
              </a:p>
            </p:txBody>
          </p:sp>
          <p:sp>
            <p:nvSpPr>
              <p:cNvPr id="174178" name="Text Box 70"/>
              <p:cNvSpPr txBox="1">
                <a:spLocks noChangeAspect="1" noChangeArrowheads="1"/>
              </p:cNvSpPr>
              <p:nvPr/>
            </p:nvSpPr>
            <p:spPr bwMode="auto">
              <a:xfrm>
                <a:off x="3479458" y="5910045"/>
                <a:ext cx="519614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集电极</a:t>
                </a:r>
              </a:p>
            </p:txBody>
          </p:sp>
          <p:sp>
            <p:nvSpPr>
              <p:cNvPr id="174179" name="Text Box 71"/>
              <p:cNvSpPr txBox="1">
                <a:spLocks noChangeAspect="1" noChangeArrowheads="1"/>
              </p:cNvSpPr>
              <p:nvPr/>
            </p:nvSpPr>
            <p:spPr bwMode="auto">
              <a:xfrm>
                <a:off x="3641152" y="4340007"/>
                <a:ext cx="366291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栅极</a:t>
                </a:r>
              </a:p>
            </p:txBody>
          </p:sp>
          <p:sp>
            <p:nvSpPr>
              <p:cNvPr id="174180" name="Text Box 72"/>
              <p:cNvSpPr txBox="1">
                <a:spLocks noChangeAspect="1" noChangeArrowheads="1"/>
              </p:cNvSpPr>
              <p:nvPr/>
            </p:nvSpPr>
            <p:spPr bwMode="auto">
              <a:xfrm>
                <a:off x="3130962" y="4114582"/>
                <a:ext cx="1218788" cy="31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buNone/>
                </a:pPr>
                <a:r>
                  <a:rPr lang="zh-CN" altLang="ko-KR" sz="1400" b="1" i="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FS</a:t>
                </a:r>
                <a:r>
                  <a:rPr lang="zh-CN" altLang="ko-KR" sz="1400" b="1" i="0" dirty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平面</a:t>
                </a:r>
              </a:p>
            </p:txBody>
          </p:sp>
          <p:sp>
            <p:nvSpPr>
              <p:cNvPr id="19771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381787" y="4741863"/>
                <a:ext cx="692150" cy="1038225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ko-KR" altLang="en-US" sz="1200" b="1">
                  <a:solidFill>
                    <a:srgbClr val="000000"/>
                  </a:solidFill>
                  <a:ea typeface="굴림"/>
                  <a:cs typeface="Times New Roman" pitchFamily="18" charset="0"/>
                </a:endParaRPr>
              </a:p>
            </p:txBody>
          </p:sp>
          <p:sp>
            <p:nvSpPr>
              <p:cNvPr id="174182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381697" y="5590957"/>
                <a:ext cx="691155" cy="174625"/>
              </a:xfrm>
              <a:prstGeom prst="rect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83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381697" y="4741645"/>
                <a:ext cx="486207" cy="339725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84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558301" y="4741645"/>
                <a:ext cx="220210" cy="1270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85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660775" y="4627345"/>
                <a:ext cx="412077" cy="88900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86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3381697" y="4698782"/>
                <a:ext cx="263816" cy="4286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9772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380200" y="5886450"/>
                <a:ext cx="690562" cy="61913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ko-KR" altLang="en-US" sz="1200" b="1">
                  <a:solidFill>
                    <a:srgbClr val="000000"/>
                  </a:solidFill>
                  <a:latin typeface="Microsoft YaHei" pitchFamily="34" charset="-122"/>
                  <a:ea typeface="굴림"/>
                  <a:cs typeface="Times New Roman" pitchFamily="18" charset="0"/>
                </a:endParaRPr>
              </a:p>
            </p:txBody>
          </p:sp>
          <p:sp>
            <p:nvSpPr>
              <p:cNvPr id="174188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3589056" y="5341720"/>
                <a:ext cx="276898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n-</a:t>
                </a:r>
              </a:p>
            </p:txBody>
          </p:sp>
          <p:sp>
            <p:nvSpPr>
              <p:cNvPr id="174189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3359894" y="4846420"/>
                <a:ext cx="643189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P - 基极</a:t>
                </a:r>
              </a:p>
            </p:txBody>
          </p:sp>
          <p:sp>
            <p:nvSpPr>
              <p:cNvPr id="174190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3508154" y="4714657"/>
                <a:ext cx="300881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n+</a:t>
                </a:r>
              </a:p>
            </p:txBody>
          </p:sp>
          <p:sp>
            <p:nvSpPr>
              <p:cNvPr id="174191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3455827" y="4627345"/>
                <a:ext cx="0" cy="88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92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660775" y="4584482"/>
                <a:ext cx="412077" cy="4286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93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3918050" y="4495582"/>
                <a:ext cx="0" cy="88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Microsoft YaHei" pitchFamily="34" charset="-122"/>
                </a:endParaRPr>
              </a:p>
            </p:txBody>
          </p:sp>
          <p:sp>
            <p:nvSpPr>
              <p:cNvPr id="174194" name="Line 95"/>
              <p:cNvSpPr>
                <a:spLocks noChangeAspect="1" noChangeShapeType="1"/>
              </p:cNvSpPr>
              <p:nvPr/>
            </p:nvSpPr>
            <p:spPr bwMode="auto">
              <a:xfrm>
                <a:off x="3386057" y="5571907"/>
                <a:ext cx="697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95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594221" y="5553075"/>
                <a:ext cx="242013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</a:t>
                </a:r>
              </a:p>
            </p:txBody>
          </p:sp>
          <p:sp>
            <p:nvSpPr>
              <p:cNvPr id="174196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381697" y="5784632"/>
                <a:ext cx="688975" cy="133350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97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381697" y="5773520"/>
                <a:ext cx="688975" cy="133350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98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381697" y="5773520"/>
                <a:ext cx="688975" cy="133350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395287" y="6003946"/>
              <a:ext cx="4938713" cy="782639"/>
              <a:chOff x="1216" y="3504"/>
              <a:chExt cx="3111" cy="493"/>
            </a:xfrm>
          </p:grpSpPr>
          <p:sp>
            <p:nvSpPr>
              <p:cNvPr id="174166" name="Line 104"/>
              <p:cNvSpPr>
                <a:spLocks noChangeShapeType="1"/>
              </p:cNvSpPr>
              <p:nvPr/>
            </p:nvSpPr>
            <p:spPr bwMode="auto">
              <a:xfrm>
                <a:off x="1248" y="3743"/>
                <a:ext cx="3079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67" name="Text Box 105"/>
              <p:cNvSpPr txBox="1">
                <a:spLocks noChangeArrowheads="1"/>
              </p:cNvSpPr>
              <p:nvPr/>
            </p:nvSpPr>
            <p:spPr bwMode="auto">
              <a:xfrm>
                <a:off x="1216" y="3776"/>
                <a:ext cx="259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Arial" pitchFamily="34" charset="0"/>
                    <a:ea typeface="Microsoft YaHei" pitchFamily="34" charset="-122"/>
                    <a:cs typeface="Arial" pitchFamily="34" charset="0"/>
                  </a:rPr>
                  <a:t>WF</a:t>
                </a:r>
                <a:r>
                  <a:rPr lang="zh-CN" altLang="ko-KR" sz="800" b="1" i="0" dirty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 </a:t>
                </a:r>
              </a:p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厚度</a:t>
                </a:r>
              </a:p>
            </p:txBody>
          </p:sp>
          <p:sp>
            <p:nvSpPr>
              <p:cNvPr id="174168" name="Text Box 106"/>
              <p:cNvSpPr txBox="1">
                <a:spLocks noChangeArrowheads="1"/>
              </p:cNvSpPr>
              <p:nvPr/>
            </p:nvSpPr>
            <p:spPr bwMode="auto">
              <a:xfrm>
                <a:off x="1541" y="3738"/>
                <a:ext cx="33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300um</a:t>
                </a:r>
              </a:p>
            </p:txBody>
          </p:sp>
          <p:sp>
            <p:nvSpPr>
              <p:cNvPr id="174169" name="Text Box 107"/>
              <p:cNvSpPr txBox="1">
                <a:spLocks noChangeArrowheads="1"/>
              </p:cNvSpPr>
              <p:nvPr/>
            </p:nvSpPr>
            <p:spPr bwMode="auto">
              <a:xfrm>
                <a:off x="2544" y="3735"/>
                <a:ext cx="33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200um</a:t>
                </a:r>
              </a:p>
            </p:txBody>
          </p:sp>
          <p:sp>
            <p:nvSpPr>
              <p:cNvPr id="174170" name="Text Box 108"/>
              <p:cNvSpPr txBox="1">
                <a:spLocks noChangeArrowheads="1"/>
              </p:cNvSpPr>
              <p:nvPr/>
            </p:nvSpPr>
            <p:spPr bwMode="auto">
              <a:xfrm>
                <a:off x="3484" y="3736"/>
                <a:ext cx="33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100um</a:t>
                </a:r>
              </a:p>
            </p:txBody>
          </p:sp>
          <p:sp>
            <p:nvSpPr>
              <p:cNvPr id="174171" name="Line 109"/>
              <p:cNvSpPr>
                <a:spLocks noChangeShapeType="1"/>
              </p:cNvSpPr>
              <p:nvPr/>
            </p:nvSpPr>
            <p:spPr bwMode="auto">
              <a:xfrm>
                <a:off x="1248" y="3676"/>
                <a:ext cx="430" cy="0"/>
              </a:xfrm>
              <a:prstGeom prst="line">
                <a:avLst/>
              </a:pr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72" name="Line 110"/>
              <p:cNvSpPr>
                <a:spLocks noChangeShapeType="1"/>
              </p:cNvSpPr>
              <p:nvPr/>
            </p:nvSpPr>
            <p:spPr bwMode="auto">
              <a:xfrm>
                <a:off x="2644" y="3688"/>
                <a:ext cx="989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73" name="Line 111"/>
              <p:cNvSpPr>
                <a:spLocks noChangeShapeType="1"/>
              </p:cNvSpPr>
              <p:nvPr/>
            </p:nvSpPr>
            <p:spPr bwMode="auto">
              <a:xfrm>
                <a:off x="3348" y="3636"/>
                <a:ext cx="756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74" name="Text Box 112"/>
              <p:cNvSpPr txBox="1">
                <a:spLocks noChangeArrowheads="1"/>
              </p:cNvSpPr>
              <p:nvPr/>
            </p:nvSpPr>
            <p:spPr bwMode="auto">
              <a:xfrm>
                <a:off x="1282" y="3544"/>
                <a:ext cx="39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PT </a:t>
                </a:r>
                <a:r>
                  <a:rPr lang="zh-CN" altLang="ko-KR" sz="800" b="1" i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IGBT</a:t>
                </a:r>
              </a:p>
            </p:txBody>
          </p:sp>
          <p:sp>
            <p:nvSpPr>
              <p:cNvPr id="174175" name="Text Box 113"/>
              <p:cNvSpPr txBox="1">
                <a:spLocks noChangeArrowheads="1"/>
              </p:cNvSpPr>
              <p:nvPr/>
            </p:nvSpPr>
            <p:spPr bwMode="auto">
              <a:xfrm>
                <a:off x="2931" y="3553"/>
                <a:ext cx="44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NPT </a:t>
                </a:r>
                <a:r>
                  <a:rPr lang="zh-CN" altLang="ko-KR" sz="800" b="1" i="0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IGBT</a:t>
                </a:r>
              </a:p>
            </p:txBody>
          </p:sp>
          <p:sp>
            <p:nvSpPr>
              <p:cNvPr id="174176" name="Text Box 114"/>
              <p:cNvSpPr txBox="1">
                <a:spLocks noChangeArrowheads="1"/>
              </p:cNvSpPr>
              <p:nvPr/>
            </p:nvSpPr>
            <p:spPr bwMode="auto">
              <a:xfrm>
                <a:off x="3522" y="3504"/>
                <a:ext cx="39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FF0000"/>
                    </a:solidFill>
                    <a:latin typeface="Arial" pitchFamily="34" charset="0"/>
                    <a:ea typeface="Microsoft YaHei" pitchFamily="34" charset="-122"/>
                    <a:cs typeface="Arial" pitchFamily="34" charset="0"/>
                  </a:rPr>
                  <a:t>FS IGBT</a:t>
                </a:r>
              </a:p>
            </p:txBody>
          </p:sp>
        </p:grpSp>
        <p:grpSp>
          <p:nvGrpSpPr>
            <p:cNvPr id="8" name="그룹 167"/>
            <p:cNvGrpSpPr>
              <a:grpSpLocks/>
            </p:cNvGrpSpPr>
            <p:nvPr/>
          </p:nvGrpSpPr>
          <p:grpSpPr bwMode="auto">
            <a:xfrm>
              <a:off x="4038188" y="4028857"/>
              <a:ext cx="1219200" cy="2011371"/>
              <a:chOff x="4197350" y="4114582"/>
              <a:chExt cx="1219200" cy="2011371"/>
            </a:xfrm>
          </p:grpSpPr>
          <p:sp>
            <p:nvSpPr>
              <p:cNvPr id="174144" name="Rectangle 49"/>
              <p:cNvSpPr>
                <a:spLocks noChangeArrowheads="1"/>
              </p:cNvSpPr>
              <p:nvPr/>
            </p:nvSpPr>
            <p:spPr bwMode="auto">
              <a:xfrm>
                <a:off x="4422349" y="4722914"/>
                <a:ext cx="748115" cy="115377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45" name="Rectangle 50"/>
              <p:cNvSpPr>
                <a:spLocks noChangeArrowheads="1"/>
              </p:cNvSpPr>
              <p:nvPr/>
            </p:nvSpPr>
            <p:spPr bwMode="auto">
              <a:xfrm>
                <a:off x="4422349" y="5708447"/>
                <a:ext cx="748115" cy="161816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46" name="Rectangle 51"/>
              <p:cNvSpPr>
                <a:spLocks noChangeArrowheads="1"/>
              </p:cNvSpPr>
              <p:nvPr/>
            </p:nvSpPr>
            <p:spPr bwMode="auto">
              <a:xfrm>
                <a:off x="4422349" y="4722914"/>
                <a:ext cx="526205" cy="357329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47" name="Rectangle 53"/>
              <p:cNvSpPr>
                <a:spLocks noChangeArrowheads="1"/>
              </p:cNvSpPr>
              <p:nvPr/>
            </p:nvSpPr>
            <p:spPr bwMode="auto">
              <a:xfrm>
                <a:off x="4422349" y="4678125"/>
                <a:ext cx="382269" cy="6352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48" name="Rectangle 54"/>
              <p:cNvSpPr>
                <a:spLocks noChangeArrowheads="1"/>
              </p:cNvSpPr>
              <p:nvPr/>
            </p:nvSpPr>
            <p:spPr bwMode="auto">
              <a:xfrm>
                <a:off x="4422349" y="5869581"/>
                <a:ext cx="748115" cy="81004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5400000" scaled="1"/>
              </a:gra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49" name="Text Box 55"/>
              <p:cNvSpPr txBox="1">
                <a:spLocks noChangeArrowheads="1"/>
              </p:cNvSpPr>
              <p:nvPr/>
            </p:nvSpPr>
            <p:spPr bwMode="auto">
              <a:xfrm>
                <a:off x="4531398" y="5902522"/>
                <a:ext cx="519614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集电极</a:t>
                </a:r>
              </a:p>
            </p:txBody>
          </p:sp>
          <p:sp>
            <p:nvSpPr>
              <p:cNvPr id="174150" name="Text Box 56"/>
              <p:cNvSpPr txBox="1">
                <a:spLocks noChangeArrowheads="1"/>
              </p:cNvSpPr>
              <p:nvPr/>
            </p:nvSpPr>
            <p:spPr bwMode="auto">
              <a:xfrm>
                <a:off x="4656560" y="5383821"/>
                <a:ext cx="27603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n-</a:t>
                </a:r>
              </a:p>
            </p:txBody>
          </p:sp>
          <p:sp>
            <p:nvSpPr>
              <p:cNvPr id="174151" name="Text Box 57"/>
              <p:cNvSpPr txBox="1">
                <a:spLocks noChangeArrowheads="1"/>
              </p:cNvSpPr>
              <p:nvPr/>
            </p:nvSpPr>
            <p:spPr bwMode="auto">
              <a:xfrm>
                <a:off x="4368788" y="4887460"/>
                <a:ext cx="54374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P – 基极</a:t>
                </a:r>
              </a:p>
              <a:p>
                <a:pPr algn="just" defTabSz="914400">
                  <a:buNone/>
                </a:pPr>
                <a:endParaRPr lang="en-US" altLang="ko-KR" sz="8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52" name="Text Box 59"/>
              <p:cNvSpPr txBox="1">
                <a:spLocks noChangeArrowheads="1"/>
              </p:cNvSpPr>
              <p:nvPr/>
            </p:nvSpPr>
            <p:spPr bwMode="auto">
              <a:xfrm>
                <a:off x="4219545" y="4419382"/>
                <a:ext cx="519614" cy="35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发射极</a:t>
                </a:r>
              </a:p>
              <a:p>
                <a:pPr algn="just" defTabSz="914400">
                  <a:buNone/>
                </a:pPr>
                <a:endParaRPr lang="en-US" altLang="ko-KR" sz="800" b="1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74153" name="Line 60"/>
              <p:cNvSpPr>
                <a:spLocks noChangeShapeType="1"/>
              </p:cNvSpPr>
              <p:nvPr/>
            </p:nvSpPr>
            <p:spPr bwMode="auto">
              <a:xfrm flipV="1">
                <a:off x="4503406" y="4603155"/>
                <a:ext cx="0" cy="93470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54" name="Rectangle 61"/>
              <p:cNvSpPr>
                <a:spLocks noChangeArrowheads="1"/>
              </p:cNvSpPr>
              <p:nvPr/>
            </p:nvSpPr>
            <p:spPr bwMode="auto">
              <a:xfrm>
                <a:off x="5004364" y="4679100"/>
                <a:ext cx="150155" cy="46735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55" name="Line 62"/>
              <p:cNvSpPr>
                <a:spLocks noChangeShapeType="1"/>
              </p:cNvSpPr>
              <p:nvPr/>
            </p:nvSpPr>
            <p:spPr bwMode="auto">
              <a:xfrm flipV="1">
                <a:off x="5098709" y="4608997"/>
                <a:ext cx="0" cy="93470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56" name="Text Box 64"/>
              <p:cNvSpPr txBox="1">
                <a:spLocks noChangeArrowheads="1"/>
              </p:cNvSpPr>
              <p:nvPr/>
            </p:nvSpPr>
            <p:spPr bwMode="auto">
              <a:xfrm>
                <a:off x="4838165" y="4419382"/>
                <a:ext cx="411360" cy="35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栅极</a:t>
                </a:r>
              </a:p>
              <a:p>
                <a:pPr algn="just" defTabSz="914400">
                  <a:buNone/>
                </a:pPr>
                <a:endParaRPr lang="en-US" altLang="ko-KR" sz="800" b="1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74157" name="Rectangle 65"/>
              <p:cNvSpPr>
                <a:spLocks noChangeArrowheads="1"/>
              </p:cNvSpPr>
              <p:nvPr/>
            </p:nvSpPr>
            <p:spPr bwMode="auto">
              <a:xfrm>
                <a:off x="4943238" y="4724861"/>
                <a:ext cx="223238" cy="53745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58" name="Rectangle 66"/>
              <p:cNvSpPr>
                <a:spLocks noChangeArrowheads="1"/>
              </p:cNvSpPr>
              <p:nvPr/>
            </p:nvSpPr>
            <p:spPr bwMode="auto">
              <a:xfrm>
                <a:off x="4999048" y="4724861"/>
                <a:ext cx="167430" cy="4965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59" name="Rectangle 67"/>
              <p:cNvSpPr>
                <a:spLocks noChangeArrowheads="1"/>
              </p:cNvSpPr>
              <p:nvPr/>
            </p:nvSpPr>
            <p:spPr bwMode="auto">
              <a:xfrm>
                <a:off x="4425007" y="5627881"/>
                <a:ext cx="749444" cy="116838"/>
              </a:xfrm>
              <a:prstGeom prst="rect">
                <a:avLst/>
              </a:prstGeom>
              <a:gradFill rotWithShape="1">
                <a:gsLst>
                  <a:gs pos="0">
                    <a:srgbClr val="A0A000"/>
                  </a:gs>
                  <a:gs pos="50000">
                    <a:srgbClr val="E6E600"/>
                  </a:gs>
                  <a:gs pos="100000">
                    <a:srgbClr val="FFFF00"/>
                  </a:gs>
                </a:gsLst>
                <a:lin ang="13500000" scaled="1"/>
              </a:gra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60" name="Text Box 68"/>
              <p:cNvSpPr txBox="1">
                <a:spLocks noChangeArrowheads="1"/>
              </p:cNvSpPr>
              <p:nvPr/>
            </p:nvSpPr>
            <p:spPr bwMode="auto">
              <a:xfrm>
                <a:off x="4657237" y="5570749"/>
                <a:ext cx="24237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 defTabSz="914400">
                  <a:buNone/>
                </a:pPr>
                <a:r>
                  <a:rPr lang="zh-CN" altLang="ko-KR" sz="800" b="1" i="0">
                    <a:solidFill>
                      <a:schemeClr val="tx1"/>
                    </a:solidFill>
                    <a:latin typeface="Calibri"/>
                    <a:ea typeface="+mn-ea"/>
                    <a:cs typeface="Times New Roman"/>
                  </a:rPr>
                  <a:t>n</a:t>
                </a:r>
              </a:p>
            </p:txBody>
          </p:sp>
          <p:sp>
            <p:nvSpPr>
              <p:cNvPr id="130" name="Rectangle 51"/>
              <p:cNvSpPr>
                <a:spLocks noChangeArrowheads="1"/>
              </p:cNvSpPr>
              <p:nvPr/>
            </p:nvSpPr>
            <p:spPr bwMode="auto">
              <a:xfrm>
                <a:off x="4418425" y="4729163"/>
                <a:ext cx="444500" cy="177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62" name="Rectangle 52"/>
              <p:cNvSpPr>
                <a:spLocks noChangeArrowheads="1"/>
              </p:cNvSpPr>
              <p:nvPr/>
            </p:nvSpPr>
            <p:spPr bwMode="auto">
              <a:xfrm>
                <a:off x="4697414" y="4727296"/>
                <a:ext cx="239184" cy="13339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174163" name="Text Box 58"/>
              <p:cNvSpPr txBox="1">
                <a:spLocks noChangeArrowheads="1"/>
              </p:cNvSpPr>
              <p:nvPr/>
            </p:nvSpPr>
            <p:spPr bwMode="auto">
              <a:xfrm>
                <a:off x="4630239" y="4667696"/>
                <a:ext cx="36222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defTabSz="914400">
                  <a:buNone/>
                </a:pPr>
                <a:r>
                  <a:rPr lang="zh-CN" altLang="ko-KR" sz="9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n+</a:t>
                </a:r>
              </a:p>
            </p:txBody>
          </p:sp>
          <p:sp>
            <p:nvSpPr>
              <p:cNvPr id="174164" name="Text Box 58"/>
              <p:cNvSpPr txBox="1">
                <a:spLocks noChangeArrowheads="1"/>
              </p:cNvSpPr>
              <p:nvPr/>
            </p:nvSpPr>
            <p:spPr bwMode="auto">
              <a:xfrm>
                <a:off x="4379233" y="4722913"/>
                <a:ext cx="3577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p++</a:t>
                </a:r>
              </a:p>
            </p:txBody>
          </p:sp>
          <p:sp>
            <p:nvSpPr>
              <p:cNvPr id="174165" name="Text Box 72"/>
              <p:cNvSpPr txBox="1">
                <a:spLocks noChangeAspect="1" noChangeArrowheads="1"/>
              </p:cNvSpPr>
              <p:nvPr/>
            </p:nvSpPr>
            <p:spPr bwMode="auto">
              <a:xfrm>
                <a:off x="4197350" y="4114582"/>
                <a:ext cx="1219200" cy="31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buNone/>
                </a:pPr>
                <a:r>
                  <a:rPr lang="zh-CN" altLang="ko-KR" sz="1400" b="1" i="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FS</a:t>
                </a:r>
                <a:r>
                  <a:rPr lang="zh-CN" altLang="ko-KR" sz="1400" b="1" i="0" dirty="0">
                    <a:solidFill>
                      <a:srgbClr val="FF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沟道</a:t>
                </a:r>
              </a:p>
            </p:txBody>
          </p:sp>
        </p:grpSp>
        <p:grpSp>
          <p:nvGrpSpPr>
            <p:cNvPr id="9" name="그룹 174"/>
            <p:cNvGrpSpPr>
              <a:grpSpLocks/>
            </p:cNvGrpSpPr>
            <p:nvPr/>
          </p:nvGrpSpPr>
          <p:grpSpPr bwMode="auto">
            <a:xfrm>
              <a:off x="1638300" y="3714750"/>
              <a:ext cx="1409700" cy="2328456"/>
              <a:chOff x="1552575" y="3800475"/>
              <a:chExt cx="1409700" cy="2328456"/>
            </a:xfrm>
          </p:grpSpPr>
          <p:sp>
            <p:nvSpPr>
              <p:cNvPr id="19767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1808163" y="4392613"/>
                <a:ext cx="501650" cy="148590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ko-KR" altLang="en-US" sz="1200" b="1">
                  <a:solidFill>
                    <a:srgbClr val="000000"/>
                  </a:solidFill>
                  <a:ea typeface="굴림"/>
                  <a:cs typeface="Times New Roman" pitchFamily="18" charset="0"/>
                </a:endParaRPr>
              </a:p>
            </p:txBody>
          </p:sp>
          <p:sp>
            <p:nvSpPr>
              <p:cNvPr id="17409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1808162" y="5745162"/>
                <a:ext cx="501650" cy="133350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09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808162" y="4392612"/>
                <a:ext cx="352425" cy="339725"/>
              </a:xfrm>
              <a:prstGeom prst="rect">
                <a:avLst/>
              </a:prstGeom>
              <a:gradFill rotWithShape="0">
                <a:gsLst>
                  <a:gs pos="0">
                    <a:srgbClr val="99FF33"/>
                  </a:gs>
                  <a:gs pos="100000">
                    <a:srgbClr val="4776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09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936750" y="4392612"/>
                <a:ext cx="160337" cy="1270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09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2011362" y="4279900"/>
                <a:ext cx="298450" cy="88900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09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808162" y="4351337"/>
                <a:ext cx="192087" cy="412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9767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808163" y="5878513"/>
                <a:ext cx="501650" cy="6350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ko-KR" altLang="en-US" sz="1200" b="1">
                  <a:solidFill>
                    <a:srgbClr val="000000"/>
                  </a:solidFill>
                  <a:ea typeface="굴림"/>
                  <a:cs typeface="Times New Roman" pitchFamily="18" charset="0"/>
                </a:endParaRPr>
              </a:p>
            </p:txBody>
          </p:sp>
          <p:sp>
            <p:nvSpPr>
              <p:cNvPr id="174101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1741487" y="5708649"/>
                <a:ext cx="638016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P-集电极</a:t>
                </a:r>
              </a:p>
            </p:txBody>
          </p:sp>
          <p:sp>
            <p:nvSpPr>
              <p:cNvPr id="174102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1935162" y="5003799"/>
                <a:ext cx="276225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n-</a:t>
                </a:r>
              </a:p>
            </p:txBody>
          </p:sp>
          <p:sp>
            <p:nvSpPr>
              <p:cNvPr id="174103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1766953" y="4527550"/>
                <a:ext cx="594038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Arial" pitchFamily="34" charset="0"/>
                    <a:ea typeface="Microsoft YaHei" pitchFamily="34" charset="-122"/>
                    <a:cs typeface="Arial" pitchFamily="34" charset="0"/>
                  </a:rPr>
                  <a:t>P</a:t>
                </a:r>
                <a:r>
                  <a:rPr lang="zh-CN" altLang="ko-KR" sz="800" b="1" i="0" dirty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 - 基极</a:t>
                </a:r>
              </a:p>
            </p:txBody>
          </p:sp>
          <p:sp>
            <p:nvSpPr>
              <p:cNvPr id="174104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1878012" y="4378325"/>
                <a:ext cx="30003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Calibri"/>
                    <a:ea typeface="+mn-ea"/>
                    <a:cs typeface="Times New Roman"/>
                  </a:rPr>
                  <a:t>n+</a:t>
                </a:r>
              </a:p>
            </p:txBody>
          </p:sp>
          <p:sp>
            <p:nvSpPr>
              <p:cNvPr id="174105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1552575" y="4098925"/>
                <a:ext cx="519614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 dirty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发射极</a:t>
                </a:r>
              </a:p>
            </p:txBody>
          </p:sp>
          <p:sp>
            <p:nvSpPr>
              <p:cNvPr id="17410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1860550" y="4279900"/>
                <a:ext cx="0" cy="88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0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2011362" y="4235450"/>
                <a:ext cx="298450" cy="444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ko-KR" altLang="en-US" sz="1200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410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198687" y="4146550"/>
                <a:ext cx="0" cy="88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09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2159000" y="4037012"/>
                <a:ext cx="411361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栅极</a:t>
                </a:r>
              </a:p>
            </p:txBody>
          </p:sp>
          <p:sp>
            <p:nvSpPr>
              <p:cNvPr id="174110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1790700" y="3800475"/>
                <a:ext cx="573741" cy="31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400" b="1" i="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NP</a:t>
                </a:r>
                <a:r>
                  <a:rPr lang="zh-CN" altLang="ko-KR" sz="1400" b="1" i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grpSp>
            <p:nvGrpSpPr>
              <p:cNvPr id="10" name="그룹 169"/>
              <p:cNvGrpSpPr>
                <a:grpSpLocks/>
              </p:cNvGrpSpPr>
              <p:nvPr/>
            </p:nvGrpSpPr>
            <p:grpSpPr bwMode="auto">
              <a:xfrm>
                <a:off x="2330450" y="4551362"/>
                <a:ext cx="631825" cy="1384300"/>
                <a:chOff x="2339975" y="4560887"/>
                <a:chExt cx="671512" cy="1384300"/>
              </a:xfrm>
            </p:grpSpPr>
            <p:sp>
              <p:nvSpPr>
                <p:cNvPr id="174113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2370137" y="4738687"/>
                  <a:ext cx="64135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114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2370137" y="4730750"/>
                  <a:ext cx="0" cy="10906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115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2362200" y="5757862"/>
                  <a:ext cx="5699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116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70137" y="4730750"/>
                  <a:ext cx="487362" cy="965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117" name="Text Box 6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39975" y="5802312"/>
                  <a:ext cx="307975" cy="142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800" b="1" i="0">
                      <a:solidFill>
                        <a:srgbClr val="000000"/>
                      </a:solidFill>
                      <a:latin typeface="Calibri"/>
                      <a:ea typeface="+mn-ea"/>
                      <a:cs typeface="Times New Roman"/>
                    </a:rPr>
                    <a:t>x</a:t>
                  </a:r>
                </a:p>
              </p:txBody>
            </p:sp>
            <p:sp>
              <p:nvSpPr>
                <p:cNvPr id="174118" name="Text 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97137" y="4560887"/>
                  <a:ext cx="307975" cy="161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pPr algn="l" defTabSz="914400">
                    <a:buNone/>
                  </a:pPr>
                  <a:r>
                    <a:rPr lang="zh-CN" altLang="ko-KR" sz="800" b="1" i="0">
                      <a:solidFill>
                        <a:srgbClr val="000000"/>
                      </a:solidFill>
                      <a:latin typeface="Calibri"/>
                      <a:ea typeface="+mn-ea"/>
                      <a:cs typeface="Times New Roman"/>
                    </a:rPr>
                    <a:t>E</a:t>
                  </a:r>
                </a:p>
              </p:txBody>
            </p:sp>
          </p:grpSp>
          <p:sp>
            <p:nvSpPr>
              <p:cNvPr id="174112" name="Text Box 63"/>
              <p:cNvSpPr txBox="1">
                <a:spLocks noChangeArrowheads="1"/>
              </p:cNvSpPr>
              <p:nvPr/>
            </p:nvSpPr>
            <p:spPr bwMode="auto">
              <a:xfrm>
                <a:off x="1781996" y="5905500"/>
                <a:ext cx="519614" cy="2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>
                  <a:buNone/>
                </a:pPr>
                <a:r>
                  <a:rPr lang="zh-CN" altLang="ko-KR" sz="800" b="1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cs typeface="Times New Roman"/>
                  </a:rPr>
                  <a:t>集电极</a:t>
                </a:r>
              </a:p>
            </p:txBody>
          </p:sp>
        </p:grpSp>
      </p:grpSp>
      <p:sp>
        <p:nvSpPr>
          <p:cNvPr id="177" name="Text Box 3"/>
          <p:cNvSpPr txBox="1">
            <a:spLocks noChangeArrowheads="1"/>
          </p:cNvSpPr>
          <p:nvPr/>
        </p:nvSpPr>
        <p:spPr bwMode="auto">
          <a:xfrm>
            <a:off x="6375400" y="3139994"/>
            <a:ext cx="2514600" cy="1052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59" indent="-177759" algn="l" defTabSz="914400">
              <a:spcAft>
                <a:spcPct val="40000"/>
              </a:spcAft>
              <a:buClr>
                <a:schemeClr val="tx1"/>
              </a:buClr>
              <a:buFont typeface="Wingdings"/>
              <a:buChar char="u"/>
              <a:tabLst>
                <a:tab pos="0" algn="l"/>
              </a:tabLst>
            </a:pPr>
            <a:r>
              <a:rPr lang="zh-CN" altLang="ko-KR" sz="12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IGBT</a:t>
            </a:r>
            <a:r>
              <a:rPr lang="zh-CN" altLang="ko-KR" sz="12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8"/>
              </a:rPr>
              <a:t>技术</a:t>
            </a:r>
          </a:p>
          <a:p>
            <a:pPr marL="177759" indent="-177759" algn="l" defTabSz="914400">
              <a:spcAft>
                <a:spcPct val="40000"/>
              </a:spcAft>
              <a:buNone/>
              <a:tabLst>
                <a:tab pos="0" algn="l"/>
              </a:tabLst>
            </a:pPr>
            <a:r>
              <a:rPr lang="zh-CN" altLang="ko-KR" sz="12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PT     </a:t>
            </a:r>
            <a:r>
              <a:rPr lang="zh-CN" altLang="ko-KR" sz="12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：穿通 </a:t>
            </a:r>
          </a:p>
          <a:p>
            <a:pPr marL="177759" indent="-177759" algn="l" defTabSz="914400">
              <a:spcAft>
                <a:spcPct val="40000"/>
              </a:spcAft>
              <a:buNone/>
              <a:tabLst>
                <a:tab pos="0" algn="l"/>
              </a:tabLst>
            </a:pPr>
            <a:r>
              <a:rPr lang="zh-CN" altLang="ko-KR" sz="12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NPT</a:t>
            </a:r>
            <a:r>
              <a:rPr lang="zh-CN" altLang="ko-KR" sz="12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 ：非穿通</a:t>
            </a:r>
          </a:p>
          <a:p>
            <a:pPr marL="177759" indent="-177759" algn="l" defTabSz="914400">
              <a:spcAft>
                <a:spcPct val="40000"/>
              </a:spcAft>
              <a:buNone/>
              <a:tabLst>
                <a:tab pos="0" algn="l"/>
              </a:tabLst>
            </a:pPr>
            <a:r>
              <a:rPr lang="zh-CN" altLang="ko-KR" sz="1200" b="1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FS</a:t>
            </a:r>
            <a:r>
              <a:rPr lang="zh-CN" altLang="ko-KR" sz="1200" b="1" i="0" dirty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lang="zh-CN" altLang="ko-KR" sz="1200" b="1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   ：场截止</a:t>
            </a:r>
            <a:endParaRPr lang="en-US" altLang="ko-KR" sz="1200" b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grpSp>
        <p:nvGrpSpPr>
          <p:cNvPr id="11" name="그룹 150"/>
          <p:cNvGrpSpPr/>
          <p:nvPr/>
        </p:nvGrpSpPr>
        <p:grpSpPr>
          <a:xfrm>
            <a:off x="5372100" y="4437112"/>
            <a:ext cx="3657600" cy="1752600"/>
            <a:chOff x="1641763" y="4572000"/>
            <a:chExt cx="5985164" cy="2133600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1641763" y="4572000"/>
              <a:ext cx="5985164" cy="371061"/>
            </a:xfrm>
            <a:prstGeom prst="rect">
              <a:avLst/>
            </a:prstGeom>
          </p:spPr>
          <p:txBody>
            <a:bodyPr/>
            <a:lstStyle/>
            <a:p>
              <a:pPr marL="0" marR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tabLst/>
              </a:pPr>
              <a:r>
                <a:rPr lang="zh-CN" sz="1500" b="1" i="0" u="none" strike="noStrike" kern="1200" cap="none" spc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Microsoft YaHei" pitchFamily="34" charset="-122"/>
                  <a:ea typeface="Microsoft YaHei" pitchFamily="34" charset="-122"/>
                  <a:cs typeface="Arial"/>
                </a:rPr>
                <a:t>各种技术的额定电压分布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pic>
          <p:nvPicPr>
            <p:cNvPr id="15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953000"/>
              <a:ext cx="5808132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4" name="타원 153"/>
            <p:cNvSpPr/>
            <p:nvPr/>
          </p:nvSpPr>
          <p:spPr bwMode="auto">
            <a:xfrm>
              <a:off x="5525037" y="6298841"/>
              <a:ext cx="113763" cy="10195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88" charset="0"/>
              </a:endParaRPr>
            </a:p>
          </p:txBody>
        </p:sp>
      </p:grpSp>
      <p:sp>
        <p:nvSpPr>
          <p:cNvPr id="131" name="직사각형 130"/>
          <p:cNvSpPr/>
          <p:nvPr/>
        </p:nvSpPr>
        <p:spPr>
          <a:xfrm>
            <a:off x="5418992" y="5597059"/>
            <a:ext cx="3570256" cy="55501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6096000" cy="14711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59" indent="-177759" algn="l" defTabSz="914400">
              <a:spcAft>
                <a:spcPct val="40000"/>
              </a:spcAft>
              <a:buNone/>
              <a:tabLst>
                <a:tab pos="0" algn="l"/>
              </a:tabLst>
            </a:pPr>
            <a:r>
              <a:rPr lang="zh-CN" altLang="zh-TW" sz="1400" b="1" i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重要特点与性能</a:t>
            </a:r>
            <a:endParaRPr lang="en-US" altLang="ko-KR" sz="1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低传导损耗和低开关损耗，适合工业应用</a:t>
            </a:r>
          </a:p>
          <a:p>
            <a:pPr marL="177759" indent="-177759" algn="l" defTabSz="914400"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正温度系数，易于并联运行 </a:t>
            </a:r>
          </a:p>
          <a:p>
            <a:pPr marL="177759" indent="-177759" algn="l" defTabSz="914400"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最大结温： Tj=175℃    </a:t>
            </a:r>
          </a:p>
          <a:p>
            <a:pPr marL="177759" indent="-177759" algn="l" defTabSz="914400">
              <a:buFontTx/>
              <a:buChar char="•"/>
              <a:tabLst>
                <a:tab pos="0" algn="l"/>
              </a:tabLst>
            </a:pPr>
            <a:r>
              <a:rPr lang="zh-CN" altLang="ko-KR" sz="1400" b="0" i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高电流能力，最高75A</a:t>
            </a:r>
            <a:endParaRPr lang="en-US" altLang="ko-KR" sz="1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宽的SOA（安全工作区）</a:t>
            </a:r>
          </a:p>
        </p:txBody>
      </p:sp>
      <p:sp>
        <p:nvSpPr>
          <p:cNvPr id="4" name="제목 134"/>
          <p:cNvSpPr>
            <a:spLocks noGrp="1"/>
          </p:cNvSpPr>
          <p:nvPr>
            <p:ph type="title"/>
          </p:nvPr>
        </p:nvSpPr>
        <p:spPr>
          <a:xfrm>
            <a:off x="221610" y="387300"/>
            <a:ext cx="8922389" cy="717600"/>
          </a:xfrm>
        </p:spPr>
        <p:txBody>
          <a:bodyPr>
            <a:normAutofit/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FS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平面、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FS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沟道 - 重要特点、性能</a:t>
            </a:r>
            <a:endParaRPr lang="ko-KR" altLang="en-US" dirty="0" smtClean="0">
              <a:latin typeface="Microsoft YaHei" pitchFamily="34" charset="-122"/>
            </a:endParaRP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ko-KR" sz="2400" b="0" i="0" dirty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600V</a:t>
            </a:r>
            <a:r>
              <a:rPr lang="zh-CN" altLang="ko-KR" sz="2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场截止平面型</a:t>
            </a:r>
            <a:r>
              <a:rPr lang="zh-CN" altLang="ko-KR" sz="2400" b="0" i="0" dirty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IGBT 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defTabSz="457200">
              <a:spcBef>
                <a:spcPct val="20000"/>
              </a:spcBef>
              <a:buFont typeface="Arial"/>
              <a:buChar char="•"/>
            </a:pPr>
            <a:endParaRPr lang="en-US" altLang="ko-KR" dirty="0" smtClean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 algn="l" defTabSz="457200">
              <a:spcBef>
                <a:spcPct val="20000"/>
              </a:spcBef>
              <a:buFont typeface="Arial"/>
              <a:buChar char="•"/>
            </a:pPr>
            <a:endParaRPr lang="en-US" altLang="ko-KR" dirty="0" smtClean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 algn="l" defTabSz="457200">
              <a:spcBef>
                <a:spcPct val="20000"/>
              </a:spcBef>
              <a:buFont typeface="Arial"/>
              <a:buChar char="•"/>
            </a:pPr>
            <a:endParaRPr lang="en-US" altLang="ko-KR" dirty="0" smtClean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 algn="l" defTabSz="457200">
              <a:spcBef>
                <a:spcPct val="20000"/>
              </a:spcBef>
              <a:buFont typeface="Arial"/>
              <a:buChar char="•"/>
            </a:pPr>
            <a:endParaRPr lang="en-US" altLang="ko-KR" dirty="0" smtClean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 algn="l" defTabSz="457200">
              <a:spcBef>
                <a:spcPct val="20000"/>
              </a:spcBef>
              <a:buFont typeface="Arial"/>
              <a:buChar char="•"/>
            </a:pPr>
            <a:endParaRPr lang="en-US" altLang="ko-KR" dirty="0" smtClean="0">
              <a:latin typeface="Microsoft YaHei" pitchFamily="34" charset="-122"/>
              <a:ea typeface="Microsoft YaHei" pitchFamily="34" charset="-122"/>
            </a:endParaRPr>
          </a:p>
          <a:p>
            <a:pPr marL="342900" indent="-342900" algn="l" defTabSz="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zh-CN" altLang="ko-KR" sz="2400" b="0" i="0" dirty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650V</a:t>
            </a:r>
            <a:r>
              <a:rPr lang="zh-CN" altLang="ko-KR" sz="2400" b="0" i="0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</a:rPr>
              <a:t>场截止沟道</a:t>
            </a:r>
            <a:r>
              <a:rPr lang="zh-CN" altLang="ko-KR" sz="2400" b="0" i="0" dirty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IGBT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9112" y="4293715"/>
            <a:ext cx="6110288" cy="104028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59" indent="-177759" algn="l" defTabSz="914400">
              <a:spcAft>
                <a:spcPct val="40000"/>
              </a:spcAft>
              <a:buNone/>
              <a:tabLst>
                <a:tab pos="0" algn="l"/>
              </a:tabLst>
            </a:pPr>
            <a:r>
              <a:rPr lang="zh-CN" altLang="zh-TW" sz="1400" b="1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重要特点与性能</a:t>
            </a:r>
            <a:endParaRPr lang="en-US" altLang="ko-KR" sz="1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更高的击穿电压</a:t>
            </a:r>
            <a:r>
              <a:rPr lang="zh-CN" altLang="ko-KR" sz="1400" b="0" i="0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(650V)，</a:t>
            </a: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满足更高的客户要求 </a:t>
            </a:r>
            <a:endParaRPr lang="en-US" altLang="ko-KR" sz="1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超薄晶圆技术，适合更低的Vce(sat)和中等开关速度</a:t>
            </a:r>
          </a:p>
          <a:p>
            <a:pPr marL="177759" indent="-177759" algn="l" defTabSz="914400">
              <a:buClr>
                <a:schemeClr val="bg1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短路保护(SCWT &gt; 5us </a:t>
            </a:r>
            <a:r>
              <a:rPr lang="zh-CN" altLang="ko-KR" sz="11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，25℃</a:t>
            </a:r>
            <a:r>
              <a:rPr lang="zh-CN" altLang="ko-KR" sz="1400" b="0" i="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)</a:t>
            </a:r>
            <a:endParaRPr lang="en-US" altLang="ko-KR" sz="1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7" name="제목 134"/>
          <p:cNvSpPr txBox="1">
            <a:spLocks/>
          </p:cNvSpPr>
          <p:nvPr/>
        </p:nvSpPr>
        <p:spPr bwMode="auto">
          <a:xfrm>
            <a:off x="152400" y="3886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2000" dirty="0" smtClean="0">
              <a:solidFill>
                <a:srgbClr val="214184"/>
              </a:solidFill>
              <a:latin typeface="Microsoft YaHei" pitchFamily="34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3533001"/>
            <a:ext cx="15578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zh-CN" altLang="ko-KR" sz="1400" b="0" i="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额外特点</a:t>
            </a:r>
          </a:p>
        </p:txBody>
      </p:sp>
      <p:sp>
        <p:nvSpPr>
          <p:cNvPr id="11" name="왼쪽으로 구부러진 화살표 10"/>
          <p:cNvSpPr/>
          <p:nvPr/>
        </p:nvSpPr>
        <p:spPr bwMode="auto">
          <a:xfrm>
            <a:off x="6663268" y="2362200"/>
            <a:ext cx="685800" cy="2667000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icrosoft YaHei" pitchFamily="34" charset="-122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제목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650V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Microsoft YaHei" pitchFamily="34" charset="-122"/>
                <a:ea typeface="Microsoft YaHei" pitchFamily="34" charset="-122"/>
              </a:rPr>
              <a:t>场截止沟道</a:t>
            </a:r>
            <a:r>
              <a:rPr lang="zh-CN" altLang="ko-KR" sz="3200" b="1" i="0" baseline="0" dirty="0">
                <a:solidFill>
                  <a:srgbClr val="214184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IGBT </a:t>
            </a:r>
            <a:endParaRPr lang="ko-KR" altLang="en-US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7" name="Text Box 33"/>
          <p:cNvSpPr txBox="1">
            <a:spLocks noChangeArrowheads="1"/>
          </p:cNvSpPr>
          <p:nvPr/>
        </p:nvSpPr>
        <p:spPr bwMode="auto">
          <a:xfrm>
            <a:off x="221400" y="1028700"/>
            <a:ext cx="6027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None/>
            </a:pPr>
            <a:r>
              <a:rPr lang="zh-CN" altLang="ko-KR" sz="1600" b="1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超薄场截止沟道</a:t>
            </a:r>
            <a:r>
              <a:rPr lang="zh-CN" altLang="ko-KR" sz="1600" b="1" i="0" dirty="0">
                <a:solidFill>
                  <a:srgbClr val="FFFFFF"/>
                </a:solidFill>
                <a:latin typeface="Arial" pitchFamily="34" charset="0"/>
                <a:ea typeface="굴림"/>
                <a:cs typeface="Arial" pitchFamily="34" charset="0"/>
              </a:rPr>
              <a:t>IGBT</a:t>
            </a:r>
            <a:endParaRPr lang="en-US" altLang="ko-KR" sz="1600" b="1" dirty="0">
              <a:solidFill>
                <a:srgbClr val="FFFFFF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59" name="Text Box 3"/>
          <p:cNvSpPr txBox="1">
            <a:spLocks noChangeArrowheads="1"/>
          </p:cNvSpPr>
          <p:nvPr/>
        </p:nvSpPr>
        <p:spPr bwMode="auto">
          <a:xfrm>
            <a:off x="214312" y="1400175"/>
            <a:ext cx="6034088" cy="29792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t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59" indent="-177759" algn="l" defTabSz="914400">
              <a:spcAft>
                <a:spcPct val="40000"/>
              </a:spcAft>
              <a:buNone/>
              <a:tabLst>
                <a:tab pos="0" algn="l"/>
              </a:tabLst>
            </a:pPr>
            <a:r>
              <a:rPr lang="zh-CN" altLang="zh-TW" sz="1400" b="1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技术特点 </a:t>
            </a:r>
            <a:endParaRPr lang="en-US" altLang="ko-KR" sz="14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lvl="1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更高的击穿电压</a:t>
            </a:r>
            <a:r>
              <a:rPr lang="zh-CN" altLang="ko-KR" sz="1400" b="0" i="0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： </a:t>
            </a:r>
            <a:r>
              <a:rPr lang="zh-CN" altLang="ko-KR" sz="1400" b="0" i="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650V</a:t>
            </a: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低饱和电压</a:t>
            </a:r>
            <a:r>
              <a:rPr lang="zh-CN" altLang="ko-KR" sz="1400" b="0" i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 </a:t>
            </a:r>
            <a:r>
              <a:rPr lang="zh-CN" altLang="ko-KR" sz="1400" b="0" i="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Vce(sat) = 1.65V</a:t>
            </a:r>
            <a:r>
              <a:rPr lang="zh-CN" altLang="ko-KR" sz="1400" b="0" i="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（典型值） </a:t>
            </a:r>
            <a:r>
              <a:rPr lang="zh-CN" altLang="ko-KR" sz="11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@额定集电极电流 </a:t>
            </a:r>
            <a:endParaRPr lang="en-US" altLang="ko-KR" sz="1400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中等开关速度</a:t>
            </a:r>
            <a:r>
              <a:rPr lang="zh-CN" altLang="ko-KR" sz="1400" b="0" i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 </a:t>
            </a:r>
            <a:r>
              <a:rPr lang="zh-CN" altLang="ko-KR" sz="1400" b="0" i="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Eoff = 16uJ/A</a:t>
            </a:r>
            <a:r>
              <a:rPr lang="zh-CN" altLang="ko-KR" sz="1400" b="0" i="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（典型值） </a:t>
            </a:r>
            <a:r>
              <a:rPr lang="zh-CN" altLang="ko-KR" sz="11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@ 25℃</a:t>
            </a:r>
            <a:endParaRPr lang="en-US" altLang="ko-KR" sz="1400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短路耐受时间： </a:t>
            </a:r>
            <a:r>
              <a:rPr lang="zh-CN" altLang="ko-KR" sz="1400" b="0" i="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tsc &gt; 5us</a:t>
            </a:r>
            <a:r>
              <a:rPr lang="zh-CN" altLang="ko-KR" sz="1100" b="0" i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，25℃</a:t>
            </a:r>
            <a:r>
              <a:rPr lang="zh-CN" altLang="ko-KR" sz="11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时</a:t>
            </a: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最大结温</a:t>
            </a:r>
            <a:r>
              <a:rPr lang="zh-CN" altLang="ko-KR" sz="1400" b="0" i="0" dirty="0">
                <a:solidFill>
                  <a:srgbClr val="FFFF99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： </a:t>
            </a:r>
            <a:r>
              <a:rPr lang="zh-CN" altLang="ko-KR" sz="1400" b="0" i="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Tjmax=175℃</a:t>
            </a:r>
            <a:r>
              <a:rPr lang="zh-CN" altLang="ko-KR" sz="1400" b="0" i="0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   </a:t>
            </a: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正温度系数，易于并联运行 </a:t>
            </a: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紧密的参数分布 </a:t>
            </a: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更大的</a:t>
            </a:r>
            <a:r>
              <a:rPr lang="zh-CN" altLang="ko-KR" sz="1400" b="0" i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SOA</a:t>
            </a: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（安全工作区） </a:t>
            </a:r>
          </a:p>
          <a:p>
            <a:pPr marL="177759" indent="-177759" algn="l" defTabSz="914400">
              <a:buFontTx/>
              <a:buChar char="•"/>
              <a:tabLst>
                <a:tab pos="0" algn="l"/>
              </a:tabLst>
            </a:pPr>
            <a:endParaRPr lang="en-US" altLang="ko-KR" sz="1400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None/>
              <a:tabLst>
                <a:tab pos="0" algn="l"/>
              </a:tabLst>
            </a:pPr>
            <a:r>
              <a:rPr lang="zh-CN" altLang="ko-KR" sz="1400" b="1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应用领域</a:t>
            </a:r>
            <a:r>
              <a:rPr lang="zh-CN" altLang="zh-TW" sz="1400" b="1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 </a:t>
            </a:r>
            <a:endParaRPr lang="en-US" altLang="ko-KR" sz="1400" b="1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Clr>
                <a:srgbClr val="FFFFFF"/>
              </a:buClr>
              <a:buFontTx/>
              <a:buChar char="•"/>
              <a:tabLst>
                <a:tab pos="0" algn="l"/>
              </a:tabLst>
            </a:pP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太阳能逆变器、</a:t>
            </a:r>
            <a:r>
              <a:rPr lang="zh-CN" altLang="ko-KR" sz="1400" b="0" i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UPS</a:t>
            </a:r>
            <a:r>
              <a:rPr lang="zh-CN" altLang="ko-KR" sz="1400" b="0" i="0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、电焊机、数码发电机</a:t>
            </a:r>
            <a:endParaRPr lang="ko-KR" altLang="en-US" sz="1400" dirty="0" smtClean="0">
              <a:solidFill>
                <a:srgbClr val="FFFFFF"/>
              </a:solidFill>
              <a:latin typeface="Microsoft YaHei" pitchFamily="34" charset="-122"/>
              <a:cs typeface="Arial" pitchFamily="34" charset="0"/>
            </a:endParaRPr>
          </a:p>
          <a:p>
            <a:pPr marL="177759" indent="-177759" algn="l" defTabSz="914400">
              <a:buFontTx/>
              <a:buChar char="•"/>
              <a:tabLst>
                <a:tab pos="0" algn="l"/>
              </a:tabLst>
            </a:pPr>
            <a:endParaRPr lang="en-US" altLang="ko-KR" sz="1400" dirty="0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74" name="Text Box 111"/>
          <p:cNvSpPr txBox="1">
            <a:spLocks noChangeArrowheads="1"/>
          </p:cNvSpPr>
          <p:nvPr/>
        </p:nvSpPr>
        <p:spPr bwMode="auto">
          <a:xfrm>
            <a:off x="6345573" y="914400"/>
            <a:ext cx="2685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zh-CN" altLang="ko-KR" sz="1400" b="1" i="0" u="sng" dirty="0">
                <a:solidFill>
                  <a:srgbClr val="005CE7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场截止沟道</a:t>
            </a:r>
            <a:r>
              <a:rPr lang="zh-CN" altLang="ko-KR" sz="1400" b="1" i="0" u="sng" dirty="0">
                <a:solidFill>
                  <a:srgbClr val="005C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IGBT</a:t>
            </a:r>
            <a:r>
              <a:rPr lang="zh-CN" altLang="ko-KR" sz="1400" b="1" i="0" u="sng" dirty="0">
                <a:solidFill>
                  <a:srgbClr val="005CE7"/>
                </a:solidFill>
                <a:latin typeface="Microsoft YaHei" pitchFamily="34" charset="-122"/>
                <a:ea typeface="Microsoft YaHei" pitchFamily="34" charset="-122"/>
                <a:cs typeface="Arial"/>
              </a:rPr>
              <a:t>技术创新</a:t>
            </a:r>
            <a:endParaRPr lang="en-US" altLang="ko-KR" sz="1400" b="1" u="sng" dirty="0">
              <a:solidFill>
                <a:srgbClr val="005CE7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grpSp>
        <p:nvGrpSpPr>
          <p:cNvPr id="2" name="그룹 198"/>
          <p:cNvGrpSpPr/>
          <p:nvPr/>
        </p:nvGrpSpPr>
        <p:grpSpPr>
          <a:xfrm>
            <a:off x="6370638" y="1372160"/>
            <a:ext cx="2239961" cy="3059348"/>
            <a:chOff x="6370638" y="1382378"/>
            <a:chExt cx="2697157" cy="3625447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7644777" y="2318620"/>
              <a:ext cx="1423018" cy="2258192"/>
              <a:chOff x="2784" y="2179"/>
              <a:chExt cx="921" cy="1257"/>
            </a:xfrm>
          </p:grpSpPr>
          <p:sp>
            <p:nvSpPr>
              <p:cNvPr id="183" name="Line 63"/>
              <p:cNvSpPr>
                <a:spLocks noChangeShapeType="1"/>
              </p:cNvSpPr>
              <p:nvPr/>
            </p:nvSpPr>
            <p:spPr bwMode="auto">
              <a:xfrm>
                <a:off x="2880" y="2396"/>
                <a:ext cx="8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0000"/>
                  </a:solidFill>
                  <a:latin typeface="Microsoft YaHei" pitchFamily="34" charset="-122"/>
                </a:endParaRPr>
              </a:p>
            </p:txBody>
          </p:sp>
          <p:sp>
            <p:nvSpPr>
              <p:cNvPr id="184" name="Line 65"/>
              <p:cNvSpPr>
                <a:spLocks noChangeShapeType="1"/>
              </p:cNvSpPr>
              <p:nvPr/>
            </p:nvSpPr>
            <p:spPr bwMode="auto">
              <a:xfrm>
                <a:off x="2871" y="3259"/>
                <a:ext cx="7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0000"/>
                  </a:solidFill>
                  <a:latin typeface="Microsoft YaHei" pitchFamily="34" charset="-122"/>
                </a:endParaRPr>
              </a:p>
            </p:txBody>
          </p:sp>
          <p:sp>
            <p:nvSpPr>
              <p:cNvPr id="185" name="Text Box 66"/>
              <p:cNvSpPr txBox="1">
                <a:spLocks noChangeArrowheads="1"/>
              </p:cNvSpPr>
              <p:nvPr/>
            </p:nvSpPr>
            <p:spPr bwMode="auto">
              <a:xfrm>
                <a:off x="2784" y="3315"/>
                <a:ext cx="3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4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x</a:t>
                </a:r>
              </a:p>
            </p:txBody>
          </p:sp>
          <p:sp>
            <p:nvSpPr>
              <p:cNvPr id="186" name="Text Box 67"/>
              <p:cNvSpPr txBox="1">
                <a:spLocks noChangeArrowheads="1"/>
              </p:cNvSpPr>
              <p:nvPr/>
            </p:nvSpPr>
            <p:spPr bwMode="auto">
              <a:xfrm>
                <a:off x="3380" y="2179"/>
                <a:ext cx="312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algn="l" defTabSz="914400">
                  <a:buNone/>
                </a:pPr>
                <a:r>
                  <a:rPr lang="zh-CN" altLang="ko-KR" sz="1400" b="0" i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</a:rPr>
                  <a:t>E</a:t>
                </a:r>
              </a:p>
            </p:txBody>
          </p:sp>
          <p:sp>
            <p:nvSpPr>
              <p:cNvPr id="187" name="Line 68"/>
              <p:cNvSpPr>
                <a:spLocks noChangeShapeType="1"/>
              </p:cNvSpPr>
              <p:nvPr/>
            </p:nvSpPr>
            <p:spPr bwMode="auto">
              <a:xfrm flipH="1">
                <a:off x="3277" y="2412"/>
                <a:ext cx="239" cy="7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0000"/>
                  </a:solidFill>
                  <a:latin typeface="Microsoft YaHei" pitchFamily="34" charset="-122"/>
                </a:endParaRPr>
              </a:p>
            </p:txBody>
          </p:sp>
          <p:sp>
            <p:nvSpPr>
              <p:cNvPr id="188" name="Line 69"/>
              <p:cNvSpPr>
                <a:spLocks noChangeShapeType="1"/>
              </p:cNvSpPr>
              <p:nvPr/>
            </p:nvSpPr>
            <p:spPr bwMode="auto">
              <a:xfrm flipH="1">
                <a:off x="2876" y="3167"/>
                <a:ext cx="408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solidFill>
                    <a:srgbClr val="000000"/>
                  </a:solidFill>
                  <a:latin typeface="Microsoft YaHei" pitchFamily="34" charset="-122"/>
                </a:endParaRPr>
              </a:p>
            </p:txBody>
          </p:sp>
        </p:grpSp>
        <p:sp>
          <p:nvSpPr>
            <p:cNvPr id="153" name="Text Box 71"/>
            <p:cNvSpPr txBox="1">
              <a:spLocks noChangeArrowheads="1"/>
            </p:cNvSpPr>
            <p:nvPr/>
          </p:nvSpPr>
          <p:spPr bwMode="auto">
            <a:xfrm>
              <a:off x="6370638" y="1399939"/>
              <a:ext cx="778253" cy="32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200" b="0" i="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发射极</a:t>
              </a:r>
            </a:p>
          </p:txBody>
        </p:sp>
        <p:sp>
          <p:nvSpPr>
            <p:cNvPr id="154" name="Rectangle 96"/>
            <p:cNvSpPr>
              <a:spLocks noChangeArrowheads="1"/>
            </p:cNvSpPr>
            <p:nvPr/>
          </p:nvSpPr>
          <p:spPr bwMode="auto">
            <a:xfrm>
              <a:off x="6489574" y="1929118"/>
              <a:ext cx="1107512" cy="244076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pitchFamily="50" charset="-127"/>
              </a:endParaRPr>
            </a:p>
          </p:txBody>
        </p:sp>
        <p:sp>
          <p:nvSpPr>
            <p:cNvPr id="155" name="Rectangle 97"/>
            <p:cNvSpPr>
              <a:spLocks noChangeArrowheads="1"/>
            </p:cNvSpPr>
            <p:nvPr/>
          </p:nvSpPr>
          <p:spPr bwMode="auto">
            <a:xfrm>
              <a:off x="6489574" y="4298051"/>
              <a:ext cx="1108791" cy="285741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charset="-127"/>
              </a:endParaRPr>
            </a:p>
          </p:txBody>
        </p:sp>
        <p:sp>
          <p:nvSpPr>
            <p:cNvPr id="156" name="Rectangle 98"/>
            <p:cNvSpPr>
              <a:spLocks noChangeArrowheads="1"/>
            </p:cNvSpPr>
            <p:nvPr/>
          </p:nvSpPr>
          <p:spPr bwMode="auto">
            <a:xfrm>
              <a:off x="6489574" y="1929118"/>
              <a:ext cx="778839" cy="726324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charset="-127"/>
              </a:endParaRPr>
            </a:p>
          </p:txBody>
        </p:sp>
        <p:sp>
          <p:nvSpPr>
            <p:cNvPr id="158" name="Rectangle 99"/>
            <p:cNvSpPr>
              <a:spLocks noChangeArrowheads="1"/>
            </p:cNvSpPr>
            <p:nvPr/>
          </p:nvSpPr>
          <p:spPr bwMode="auto">
            <a:xfrm>
              <a:off x="6772207" y="1929118"/>
              <a:ext cx="354250" cy="2713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charset="-127"/>
              </a:endParaRPr>
            </a:p>
          </p:txBody>
        </p:sp>
        <p:sp>
          <p:nvSpPr>
            <p:cNvPr id="160" name="Rectangle 100"/>
            <p:cNvSpPr>
              <a:spLocks noChangeArrowheads="1"/>
            </p:cNvSpPr>
            <p:nvPr/>
          </p:nvSpPr>
          <p:spPr bwMode="auto">
            <a:xfrm>
              <a:off x="6489574" y="1838128"/>
              <a:ext cx="424589" cy="909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charset="-127"/>
              </a:endParaRPr>
            </a:p>
          </p:txBody>
        </p:sp>
        <p:sp>
          <p:nvSpPr>
            <p:cNvPr id="161" name="Rectangle 101"/>
            <p:cNvSpPr>
              <a:spLocks noChangeArrowheads="1"/>
            </p:cNvSpPr>
            <p:nvPr/>
          </p:nvSpPr>
          <p:spPr bwMode="auto">
            <a:xfrm>
              <a:off x="6489574" y="4583791"/>
              <a:ext cx="1107512" cy="13568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pitchFamily="50" charset="-127"/>
              </a:endParaRPr>
            </a:p>
          </p:txBody>
        </p:sp>
        <p:sp>
          <p:nvSpPr>
            <p:cNvPr id="162" name="Text Box 102"/>
            <p:cNvSpPr txBox="1">
              <a:spLocks noChangeArrowheads="1"/>
            </p:cNvSpPr>
            <p:nvPr/>
          </p:nvSpPr>
          <p:spPr bwMode="auto">
            <a:xfrm>
              <a:off x="6516432" y="4293374"/>
              <a:ext cx="847740" cy="2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000" b="0" i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P-集电极</a:t>
              </a:r>
            </a:p>
          </p:txBody>
        </p:sp>
        <p:sp>
          <p:nvSpPr>
            <p:cNvPr id="163" name="Text Box 103"/>
            <p:cNvSpPr txBox="1">
              <a:spLocks noChangeArrowheads="1"/>
            </p:cNvSpPr>
            <p:nvPr/>
          </p:nvSpPr>
          <p:spPr bwMode="auto">
            <a:xfrm>
              <a:off x="6690358" y="3290774"/>
              <a:ext cx="384494" cy="2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000" b="0" i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n-</a:t>
              </a:r>
            </a:p>
          </p:txBody>
        </p:sp>
        <p:sp>
          <p:nvSpPr>
            <p:cNvPr id="164" name="Text Box 104"/>
            <p:cNvSpPr txBox="1">
              <a:spLocks noChangeArrowheads="1"/>
            </p:cNvSpPr>
            <p:nvPr/>
          </p:nvSpPr>
          <p:spPr bwMode="auto">
            <a:xfrm>
              <a:off x="6438249" y="2328197"/>
              <a:ext cx="785974" cy="2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000" b="0" i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P - 基极</a:t>
              </a:r>
            </a:p>
          </p:txBody>
        </p:sp>
        <p:sp>
          <p:nvSpPr>
            <p:cNvPr id="167" name="Text Box 105"/>
            <p:cNvSpPr txBox="1">
              <a:spLocks noChangeArrowheads="1"/>
            </p:cNvSpPr>
            <p:nvPr/>
          </p:nvSpPr>
          <p:spPr bwMode="auto">
            <a:xfrm>
              <a:off x="6722475" y="1898394"/>
              <a:ext cx="430818" cy="2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000" b="0" i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n+</a:t>
              </a:r>
            </a:p>
          </p:txBody>
        </p:sp>
        <p:sp>
          <p:nvSpPr>
            <p:cNvPr id="168" name="Line 106"/>
            <p:cNvSpPr>
              <a:spLocks noChangeShapeType="1"/>
            </p:cNvSpPr>
            <p:nvPr/>
          </p:nvSpPr>
          <p:spPr bwMode="auto">
            <a:xfrm flipV="1">
              <a:off x="6607231" y="1684882"/>
              <a:ext cx="0" cy="189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</a:endParaRPr>
            </a:p>
          </p:txBody>
        </p:sp>
        <p:sp>
          <p:nvSpPr>
            <p:cNvPr id="169" name="Rectangle 107"/>
            <p:cNvSpPr>
              <a:spLocks noChangeArrowheads="1"/>
            </p:cNvSpPr>
            <p:nvPr/>
          </p:nvSpPr>
          <p:spPr bwMode="auto">
            <a:xfrm>
              <a:off x="7045888" y="1823761"/>
              <a:ext cx="552477" cy="10695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charset="-127"/>
              </a:endParaRPr>
            </a:p>
          </p:txBody>
        </p:sp>
        <p:sp>
          <p:nvSpPr>
            <p:cNvPr id="170" name="Line 108"/>
            <p:cNvSpPr>
              <a:spLocks noChangeShapeType="1"/>
            </p:cNvSpPr>
            <p:nvPr/>
          </p:nvSpPr>
          <p:spPr bwMode="auto">
            <a:xfrm flipV="1">
              <a:off x="7350262" y="1649763"/>
              <a:ext cx="0" cy="189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</a:endParaRPr>
            </a:p>
          </p:txBody>
        </p:sp>
        <p:sp>
          <p:nvSpPr>
            <p:cNvPr id="171" name="Text Box 109"/>
            <p:cNvSpPr txBox="1">
              <a:spLocks noChangeArrowheads="1"/>
            </p:cNvSpPr>
            <p:nvPr/>
          </p:nvSpPr>
          <p:spPr bwMode="auto">
            <a:xfrm>
              <a:off x="6726167" y="4679570"/>
              <a:ext cx="778253" cy="32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200" b="0" i="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集电极</a:t>
              </a:r>
            </a:p>
          </p:txBody>
        </p:sp>
        <p:sp>
          <p:nvSpPr>
            <p:cNvPr id="172" name="Text Box 110"/>
            <p:cNvSpPr txBox="1">
              <a:spLocks noChangeArrowheads="1"/>
            </p:cNvSpPr>
            <p:nvPr/>
          </p:nvSpPr>
          <p:spPr bwMode="auto">
            <a:xfrm>
              <a:off x="7097207" y="1382378"/>
              <a:ext cx="592955" cy="32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200" b="0" i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栅极</a:t>
              </a:r>
            </a:p>
          </p:txBody>
        </p:sp>
        <p:sp>
          <p:nvSpPr>
            <p:cNvPr id="175" name="Rectangle 112"/>
            <p:cNvSpPr>
              <a:spLocks noChangeArrowheads="1"/>
            </p:cNvSpPr>
            <p:nvPr/>
          </p:nvSpPr>
          <p:spPr bwMode="auto">
            <a:xfrm>
              <a:off x="6504921" y="4112878"/>
              <a:ext cx="1087050" cy="189962"/>
            </a:xfrm>
            <a:prstGeom prst="rect">
              <a:avLst/>
            </a:prstGeom>
            <a:gradFill rotWithShape="0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charset="-127"/>
              </a:endParaRPr>
            </a:p>
          </p:txBody>
        </p:sp>
        <p:sp>
          <p:nvSpPr>
            <p:cNvPr id="176" name="Line 113"/>
            <p:cNvSpPr>
              <a:spLocks noChangeShapeType="1"/>
            </p:cNvSpPr>
            <p:nvPr/>
          </p:nvSpPr>
          <p:spPr bwMode="auto">
            <a:xfrm flipV="1">
              <a:off x="6612347" y="2719294"/>
              <a:ext cx="0" cy="14574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</a:endParaRPr>
            </a:p>
          </p:txBody>
        </p:sp>
        <p:sp>
          <p:nvSpPr>
            <p:cNvPr id="178" name="Freeform 114"/>
            <p:cNvSpPr>
              <a:spLocks/>
            </p:cNvSpPr>
            <p:nvPr/>
          </p:nvSpPr>
          <p:spPr bwMode="auto">
            <a:xfrm>
              <a:off x="6911605" y="2976301"/>
              <a:ext cx="163697" cy="1216393"/>
            </a:xfrm>
            <a:custGeom>
              <a:avLst/>
              <a:gdLst>
                <a:gd name="T0" fmla="*/ 90464 w 101"/>
                <a:gd name="T1" fmla="*/ 1 h 1470"/>
                <a:gd name="T2" fmla="*/ 90464 w 101"/>
                <a:gd name="T3" fmla="*/ 1 h 1470"/>
                <a:gd name="T4" fmla="*/ 49303 w 101"/>
                <a:gd name="T5" fmla="*/ 1 h 1470"/>
                <a:gd name="T6" fmla="*/ 0 w 101"/>
                <a:gd name="T7" fmla="*/ 0 h 1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470"/>
                <a:gd name="T14" fmla="*/ 101 w 101"/>
                <a:gd name="T15" fmla="*/ 1470 h 1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470">
                  <a:moveTo>
                    <a:pt x="94" y="1470"/>
                  </a:moveTo>
                  <a:cubicBezTo>
                    <a:pt x="97" y="1003"/>
                    <a:pt x="101" y="537"/>
                    <a:pt x="94" y="301"/>
                  </a:cubicBezTo>
                  <a:cubicBezTo>
                    <a:pt x="87" y="65"/>
                    <a:pt x="67" y="102"/>
                    <a:pt x="51" y="52"/>
                  </a:cubicBezTo>
                  <a:cubicBezTo>
                    <a:pt x="35" y="2"/>
                    <a:pt x="17" y="1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</a:endParaRPr>
            </a:p>
          </p:txBody>
        </p:sp>
        <p:sp>
          <p:nvSpPr>
            <p:cNvPr id="180" name="Freeform 115"/>
            <p:cNvSpPr>
              <a:spLocks/>
            </p:cNvSpPr>
            <p:nvPr/>
          </p:nvSpPr>
          <p:spPr bwMode="auto">
            <a:xfrm>
              <a:off x="7347704" y="2969916"/>
              <a:ext cx="195669" cy="1190852"/>
            </a:xfrm>
            <a:custGeom>
              <a:avLst/>
              <a:gdLst>
                <a:gd name="T0" fmla="*/ 15944419 w 101"/>
                <a:gd name="T1" fmla="*/ 1 h 1470"/>
                <a:gd name="T2" fmla="*/ 15944419 w 101"/>
                <a:gd name="T3" fmla="*/ 1 h 1470"/>
                <a:gd name="T4" fmla="*/ 8661140 w 101"/>
                <a:gd name="T5" fmla="*/ 1 h 1470"/>
                <a:gd name="T6" fmla="*/ 0 w 101"/>
                <a:gd name="T7" fmla="*/ 0 h 1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470"/>
                <a:gd name="T14" fmla="*/ 101 w 101"/>
                <a:gd name="T15" fmla="*/ 1470 h 1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470">
                  <a:moveTo>
                    <a:pt x="94" y="1470"/>
                  </a:moveTo>
                  <a:cubicBezTo>
                    <a:pt x="97" y="1003"/>
                    <a:pt x="101" y="537"/>
                    <a:pt x="94" y="301"/>
                  </a:cubicBezTo>
                  <a:cubicBezTo>
                    <a:pt x="87" y="65"/>
                    <a:pt x="67" y="102"/>
                    <a:pt x="51" y="52"/>
                  </a:cubicBezTo>
                  <a:cubicBezTo>
                    <a:pt x="35" y="2"/>
                    <a:pt x="17" y="1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</a:endParaRPr>
            </a:p>
          </p:txBody>
        </p:sp>
        <p:sp>
          <p:nvSpPr>
            <p:cNvPr id="181" name="Text Box 116"/>
            <p:cNvSpPr txBox="1">
              <a:spLocks noChangeArrowheads="1"/>
            </p:cNvSpPr>
            <p:nvPr/>
          </p:nvSpPr>
          <p:spPr bwMode="auto">
            <a:xfrm>
              <a:off x="6786275" y="4023484"/>
              <a:ext cx="316938" cy="2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14400">
                <a:buNone/>
              </a:pPr>
              <a:r>
                <a:rPr lang="zh-CN" altLang="ko-KR" sz="1000" b="0" i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n</a:t>
              </a:r>
            </a:p>
          </p:txBody>
        </p:sp>
        <p:sp>
          <p:nvSpPr>
            <p:cNvPr id="182" name="Rectangle 117"/>
            <p:cNvSpPr>
              <a:spLocks noChangeArrowheads="1"/>
            </p:cNvSpPr>
            <p:nvPr/>
          </p:nvSpPr>
          <p:spPr bwMode="auto">
            <a:xfrm>
              <a:off x="7123899" y="1940292"/>
              <a:ext cx="474465" cy="873185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  <a:latin typeface="Microsoft YaHei" pitchFamily="34" charset="-122"/>
                <a:ea typeface="굴림" charset="-127"/>
              </a:endParaRPr>
            </a:p>
          </p:txBody>
        </p:sp>
        <p:cxnSp>
          <p:nvCxnSpPr>
            <p:cNvPr id="189" name="직선 연결선 188"/>
            <p:cNvCxnSpPr/>
            <p:nvPr/>
          </p:nvCxnSpPr>
          <p:spPr>
            <a:xfrm rot="5400000">
              <a:off x="6947694" y="3313639"/>
              <a:ext cx="2438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직선 연결선 189"/>
            <p:cNvCxnSpPr/>
            <p:nvPr/>
          </p:nvCxnSpPr>
          <p:spPr>
            <a:xfrm rot="5400000">
              <a:off x="6933407" y="3321577"/>
              <a:ext cx="243840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491880" y="638132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Fairchild PPT Template2009">
  <a:themeElements>
    <a:clrScheme name="Fairchild blue template 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사용자 지정 1">
      <a:majorFont>
        <a:latin typeface="Arial"/>
        <a:ea typeface="MS PGothic"/>
        <a:cs typeface="ＭＳ Ｐゴシック"/>
      </a:majorFont>
      <a:minorFont>
        <a:latin typeface="Arial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8" charset="0"/>
          </a:defRPr>
        </a:defPPr>
      </a:lstStyle>
    </a:lnDef>
  </a:objectDefaults>
  <a:extraClrSchemeLst>
    <a:extraClrScheme>
      <a:clrScheme name="Fairchild blue template 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child blue template 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C_Master_PPT_Final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and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Fairchild PPT Template2009">
  <a:themeElements>
    <a:clrScheme name="Fairchild blue template 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사용자 지정 1">
      <a:majorFont>
        <a:latin typeface="Arial"/>
        <a:ea typeface="MS PGothic"/>
        <a:cs typeface="ＭＳ Ｐゴシック"/>
      </a:majorFont>
      <a:minorFont>
        <a:latin typeface="Arial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8" charset="0"/>
          </a:defRPr>
        </a:defPPr>
      </a:lstStyle>
    </a:lnDef>
  </a:objectDefaults>
  <a:extraClrSchemeLst>
    <a:extraClrScheme>
      <a:clrScheme name="Fairchild blue template 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child blue template 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Fairchild PPT Template2009">
  <a:themeElements>
    <a:clrScheme name="Fairchild blue template 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사용자 지정 1">
      <a:majorFont>
        <a:latin typeface="Arial"/>
        <a:ea typeface="MS PGothic"/>
        <a:cs typeface="ＭＳ Ｐゴシック"/>
      </a:majorFont>
      <a:minorFont>
        <a:latin typeface="Arial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8" charset="0"/>
          </a:defRPr>
        </a:defPPr>
      </a:lstStyle>
    </a:lnDef>
  </a:objectDefaults>
  <a:extraClrSchemeLst>
    <a:extraClrScheme>
      <a:clrScheme name="Fairchild blue template 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rchild blue template 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rchild blue template 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44634</TotalTime>
  <Words>3096</Words>
  <Application>Microsoft Office PowerPoint</Application>
  <PresentationFormat>On-screen Show (4:3)</PresentationFormat>
  <Paragraphs>1160</Paragraphs>
  <Slides>28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7_Fairchild PPT Template2009</vt:lpstr>
      <vt:lpstr>1_FC_Master_PPT_Final-1</vt:lpstr>
      <vt:lpstr>Title and Text</vt:lpstr>
      <vt:lpstr>6_Fairchild PPT Template2009</vt:lpstr>
      <vt:lpstr>8_Fairchild PPT Template2009</vt:lpstr>
      <vt:lpstr>Equation</vt:lpstr>
      <vt:lpstr>Photo Editor Photo</vt:lpstr>
      <vt:lpstr>飞兆半导体的绿色电源系统解决方案</vt:lpstr>
      <vt:lpstr>议程</vt:lpstr>
      <vt:lpstr>飞兆半导体公司历史</vt:lpstr>
      <vt:lpstr>区域设计和制造中心</vt:lpstr>
      <vt:lpstr>飞兆半导体提供完整的电源解决方案</vt:lpstr>
      <vt:lpstr>Slide 6</vt:lpstr>
      <vt:lpstr>飞兆半导体IGBT技术</vt:lpstr>
      <vt:lpstr>FS平面、FS沟道 - 重要特点、性能</vt:lpstr>
      <vt:lpstr>650V场截止沟道IGBT </vt:lpstr>
      <vt:lpstr>Slide 10</vt:lpstr>
      <vt:lpstr>650V/1200V沟道IGBT产品系列    </vt:lpstr>
      <vt:lpstr>Slide 12</vt:lpstr>
      <vt:lpstr>MOSFET设计挑战</vt:lpstr>
      <vt:lpstr>降低EPI电阻 </vt:lpstr>
      <vt:lpstr>超级结MOSFET技术</vt:lpstr>
      <vt:lpstr>Slide 16</vt:lpstr>
      <vt:lpstr>Slide 17</vt:lpstr>
      <vt:lpstr>Slide 18</vt:lpstr>
      <vt:lpstr>SuperFET® II MOSFET</vt:lpstr>
      <vt:lpstr>SuperFET® II系列</vt:lpstr>
      <vt:lpstr>Slide 21</vt:lpstr>
      <vt:lpstr>碳化硅特性</vt:lpstr>
      <vt:lpstr>具有飞兆半导体碳化硅BJT的行业领先性能</vt:lpstr>
      <vt:lpstr>碳化硅与硅应用测试条件比较</vt:lpstr>
      <vt:lpstr>尺寸对比 - 升压转换器PCB</vt:lpstr>
      <vt:lpstr>碳化硅BJT与IGBT效率比较</vt:lpstr>
      <vt:lpstr>结论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desktop</dc:creator>
  <cp:lastModifiedBy>Windows User</cp:lastModifiedBy>
  <cp:revision>557</cp:revision>
  <dcterms:created xsi:type="dcterms:W3CDTF">2013-03-18T21:37:01Z</dcterms:created>
  <dcterms:modified xsi:type="dcterms:W3CDTF">2013-09-19T06:29:11Z</dcterms:modified>
</cp:coreProperties>
</file>